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handoutMasterIdLst>
    <p:handoutMasterId r:id="rId26"/>
  </p:handoutMasterIdLst>
  <p:sldIdLst>
    <p:sldId id="256" r:id="rId2"/>
    <p:sldId id="272" r:id="rId3"/>
    <p:sldId id="258" r:id="rId4"/>
    <p:sldId id="273" r:id="rId5"/>
    <p:sldId id="274" r:id="rId6"/>
    <p:sldId id="275" r:id="rId7"/>
    <p:sldId id="276" r:id="rId8"/>
    <p:sldId id="278" r:id="rId9"/>
    <p:sldId id="279" r:id="rId10"/>
    <p:sldId id="280" r:id="rId11"/>
    <p:sldId id="281" r:id="rId12"/>
    <p:sldId id="282" r:id="rId13"/>
    <p:sldId id="283" r:id="rId14"/>
    <p:sldId id="284" r:id="rId15"/>
    <p:sldId id="285" r:id="rId16"/>
    <p:sldId id="286" r:id="rId17"/>
    <p:sldId id="287" r:id="rId18"/>
    <p:sldId id="288" r:id="rId19"/>
    <p:sldId id="290" r:id="rId20"/>
    <p:sldId id="291" r:id="rId21"/>
    <p:sldId id="292" r:id="rId22"/>
    <p:sldId id="266"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428BD8-76E9-4BC3-BA39-9C8415DA04CD}">
          <p14:sldIdLst>
            <p14:sldId id="256"/>
            <p14:sldId id="272"/>
            <p14:sldId id="258"/>
            <p14:sldId id="273"/>
            <p14:sldId id="274"/>
            <p14:sldId id="275"/>
            <p14:sldId id="276"/>
            <p14:sldId id="278"/>
            <p14:sldId id="279"/>
            <p14:sldId id="280"/>
            <p14:sldId id="281"/>
            <p14:sldId id="282"/>
            <p14:sldId id="283"/>
            <p14:sldId id="284"/>
            <p14:sldId id="285"/>
            <p14:sldId id="286"/>
            <p14:sldId id="287"/>
          </p14:sldIdLst>
        </p14:section>
        <p14:section name="Untitled Section" id="{7BDCEFF4-55A9-4C23-83F9-B00CBEA07765}">
          <p14:sldIdLst>
            <p14:sldId id="288"/>
            <p14:sldId id="290"/>
            <p14:sldId id="291"/>
            <p14:sldId id="292"/>
            <p14:sldId id="266"/>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476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86410" autoAdjust="0"/>
  </p:normalViewPr>
  <p:slideViewPr>
    <p:cSldViewPr snapToGrid="0">
      <p:cViewPr varScale="1">
        <p:scale>
          <a:sx n="88" d="100"/>
          <a:sy n="88" d="100"/>
        </p:scale>
        <p:origin x="456" y="5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Cancer\Cancer%20Data\MH2022%20Cance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_CLRD,%20Diabetes,%20Flu,%20HIV%20and%20Mental%20Health\CLRD,%20Diabetes,%20Flu,%20HIV%20and%20Mental%20Health.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HIV-STD\HIV%20Request_Minority%20Report%202021%20%20Complete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hhs-ad.state.nv.us\health\Shares\ANALYTICS\PUBLICATIONS\Minority%20Health%20Report\2022\Data\Maternal%20and%20Child%20Health\Maternal%20and%20Child%20Health%20Data%20by%20Year%20and%20Race%20Update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hhs-ad.state.nv.us\health\Shares\ANALYTICS\PUBLICATIONS\Minority%20Health%20Report\2022\Data\Maternal%20and%20Child%20Health\Maternal%20and%20Child%20Health%20Data%20by%20Year%20and%20Race%20Update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_CLRD,%20Diabetes,%20Flu,%20HIV%20and%20Mental%20Health\CLRD,%20Diabetes,%20Flu,%20HIV%20and%20Mental%20Health.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_CLRD,%20Diabetes,%20Flu,%20HIV%20and%20Mental%20Health\CLRD,%20Diabetes,%20Flu,%20HIV%20and%20Mental%20Health.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hhs-ad.state.nv.us\health\Shares\ANALYTICS\PUBLICATIONS\Minority%20Health%20Report\2022\Data\Communicable%20Disease\Communicable%20Disease%20Updated.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hhs-ad.state.nv.us\health\Shares\ANALYTICS\PUBLICATIONS\Minority%20Health%20Report\2022\Data\Communicable%20Disease\Communicable%20Disease%20Updated.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1" Type="http://schemas.openxmlformats.org/officeDocument/2006/relationships/oleObject" Target="file:///\\dhhs-ad.state.nv.us\health\Shares\ANALYTICS\PUBLICATIONS\REPORTS\Biannual\Minority%20Health%20Report\2022\Data\SOGI\SOGIbySelectedVari.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hhs-ad.state.nv.us\health\Shares\ANALYTICS\PUBLICATIONS\REPORTS\Biannual\Minority%20Health%20Report\2022\Data\SOGI\SOGIbySelectedVari.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Mortality\Copy%20of%20MHR%202022%20-%20Accidental%20Death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SOGI\SOGIbySelectedVari.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Demographics\_Demographics\Medcost\2021%20Nevada%20Access%20to%20Healthcare%20BRFSS.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Mortality\Minority%20Health%20LCOD.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eeytchison\AppData\Local\Microsoft\Windows\INetCache\Content.Outlook\YIY2K08E\Covid-19%20by%20Race%20and%20Region.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eeytchison\AppData\Local\Microsoft\Windows\INetCache\Content.Outlook\YIY2K08E\Covid-19%20by%20Race%20and%20Region.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dhhs-ad.state.nv.us\health\Shares\ANALYTICS\PUBLICATIONS\Minority%20Health%20Report\2022\Data\Opioid\Minority%20Health%20Report%20Race%20by%20Year.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Juvenille%20Justice\Juvenile%20Arrests%20Data.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Mortality\Copy%20of%20MHR%202022%20-%20Nevada%20Mortality%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eytchison\AppData\Local\Microsoft\Windows\INetCache\Content.Outlook\YIY2K08E\MHR%202022%20-%20Nevada%20Mortality%20Tabl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hhs-ad.state.nv.us\health\Shares\ANALYTICS\PUBLICATIONS\REPORTS\Biannual\Minority%20Health%20Report\2022\Data\_CLRD,%20Diabetes,%20Flu,%20HIV%20and%20Mental%20Health\CLRD,%20Diabetes,%20Flu,%20HIV%20and%20Mental%20Healt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eytchison\AppData\Local\Microsoft\Windows\INetCache\Content.Outlook\YIY2K08E\MHR%202022%20-%20Nevada%20Mortality%20Tab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eytchison\AppData\Local\Microsoft\Windows\INetCache\Content.Outlook\YIY2K08E\MHR%202022%20-%20Nevada%20Mortality%20Tabl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eytchison\AppData\Local\Microsoft\Windows\INetCache\Content.Outlook\YIY2K08E\MHR%202022%20-%20Nevada%20Mortality%20Tab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'Percent of Deaths'!$H$1:$H$2</c:f>
              <c:strCache>
                <c:ptCount val="2"/>
                <c:pt idx="0">
                  <c:v>Early Deaths</c:v>
                </c:pt>
                <c:pt idx="1">
                  <c:v>NV</c:v>
                </c:pt>
              </c:strCache>
            </c:strRef>
          </c:tx>
          <c:spPr>
            <a:solidFill>
              <a:schemeClr val="accent1"/>
            </a:solidFill>
            <a:ln>
              <a:solidFill>
                <a:schemeClr val="tx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of Deaths'!$G$3:$G$8</c:f>
              <c:strCache>
                <c:ptCount val="6"/>
                <c:pt idx="0">
                  <c:v>White-non-Hispanic</c:v>
                </c:pt>
                <c:pt idx="1">
                  <c:v>Black-non-Hispanic</c:v>
                </c:pt>
                <c:pt idx="2">
                  <c:v>AI/AN-non-Hispanic</c:v>
                </c:pt>
                <c:pt idx="3">
                  <c:v>API-non-Hispanic</c:v>
                </c:pt>
                <c:pt idx="4">
                  <c:v>Hispanic</c:v>
                </c:pt>
                <c:pt idx="5">
                  <c:v>All Race/Ethnicities</c:v>
                </c:pt>
              </c:strCache>
            </c:strRef>
          </c:cat>
          <c:val>
            <c:numRef>
              <c:f>'Percent of Deaths'!$H$3:$H$8</c:f>
              <c:numCache>
                <c:formatCode>0.0%</c:formatCode>
                <c:ptCount val="6"/>
                <c:pt idx="0">
                  <c:v>0.249</c:v>
                </c:pt>
                <c:pt idx="1">
                  <c:v>0.193</c:v>
                </c:pt>
                <c:pt idx="2">
                  <c:v>0.16400000000000001</c:v>
                </c:pt>
                <c:pt idx="3">
                  <c:v>0.33200000000000002</c:v>
                </c:pt>
                <c:pt idx="4">
                  <c:v>0.23699999999999999</c:v>
                </c:pt>
                <c:pt idx="5">
                  <c:v>0.24299999999999999</c:v>
                </c:pt>
              </c:numCache>
            </c:numRef>
          </c:val>
          <c:extLst>
            <c:ext xmlns:c16="http://schemas.microsoft.com/office/drawing/2014/chart" uri="{C3380CC4-5D6E-409C-BE32-E72D297353CC}">
              <c16:uniqueId val="{00000000-C864-40EB-8E91-2540EC5C2BC3}"/>
            </c:ext>
          </c:extLst>
        </c:ser>
        <c:ser>
          <c:idx val="1"/>
          <c:order val="1"/>
          <c:tx>
            <c:strRef>
              <c:f>'Percent of Deaths'!$I$1:$I$2</c:f>
              <c:strCache>
                <c:ptCount val="2"/>
                <c:pt idx="0">
                  <c:v>Early Deaths</c:v>
                </c:pt>
                <c:pt idx="1">
                  <c:v>US</c:v>
                </c:pt>
              </c:strCache>
            </c:strRef>
          </c:tx>
          <c:spPr>
            <a:pattFill prst="dkDnDiag">
              <a:fgClr>
                <a:srgbClr val="C00000"/>
              </a:fgClr>
              <a:bgClr>
                <a:schemeClr val="bg1"/>
              </a:bgClr>
            </a:pattFill>
            <a:ln>
              <a:solidFill>
                <a:schemeClr val="tx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of Deaths'!$G$3:$G$8</c:f>
              <c:strCache>
                <c:ptCount val="6"/>
                <c:pt idx="0">
                  <c:v>White-non-Hispanic</c:v>
                </c:pt>
                <c:pt idx="1">
                  <c:v>Black-non-Hispanic</c:v>
                </c:pt>
                <c:pt idx="2">
                  <c:v>AI/AN-non-Hispanic</c:v>
                </c:pt>
                <c:pt idx="3">
                  <c:v>API-non-Hispanic</c:v>
                </c:pt>
                <c:pt idx="4">
                  <c:v>Hispanic</c:v>
                </c:pt>
                <c:pt idx="5">
                  <c:v>All Race/Ethnicities</c:v>
                </c:pt>
              </c:strCache>
            </c:strRef>
          </c:cat>
          <c:val>
            <c:numRef>
              <c:f>'Percent of Deaths'!$I$3:$I$8</c:f>
              <c:numCache>
                <c:formatCode>0.0%</c:formatCode>
                <c:ptCount val="6"/>
                <c:pt idx="0">
                  <c:v>0.31</c:v>
                </c:pt>
                <c:pt idx="1">
                  <c:v>0.27800000000000002</c:v>
                </c:pt>
                <c:pt idx="2">
                  <c:v>0.193</c:v>
                </c:pt>
                <c:pt idx="3">
                  <c:v>0.41199999999999998</c:v>
                </c:pt>
                <c:pt idx="4">
                  <c:v>0.28299999999999997</c:v>
                </c:pt>
                <c:pt idx="5">
                  <c:v>0.30499999999999999</c:v>
                </c:pt>
              </c:numCache>
            </c:numRef>
          </c:val>
          <c:extLst>
            <c:ext xmlns:c16="http://schemas.microsoft.com/office/drawing/2014/chart" uri="{C3380CC4-5D6E-409C-BE32-E72D297353CC}">
              <c16:uniqueId val="{00000001-C864-40EB-8E91-2540EC5C2BC3}"/>
            </c:ext>
          </c:extLst>
        </c:ser>
        <c:ser>
          <c:idx val="2"/>
          <c:order val="2"/>
          <c:tx>
            <c:strRef>
              <c:f>'Percent of Deaths'!$J$1:$J$2</c:f>
              <c:strCache>
                <c:ptCount val="2"/>
                <c:pt idx="0">
                  <c:v>Late Deaths</c:v>
                </c:pt>
                <c:pt idx="1">
                  <c:v>NV</c:v>
                </c:pt>
              </c:strCache>
            </c:strRef>
          </c:tx>
          <c:spPr>
            <a:pattFill prst="pct75">
              <a:fgClr>
                <a:schemeClr val="accent1"/>
              </a:fgClr>
              <a:bgClr>
                <a:schemeClr val="bg1"/>
              </a:bgClr>
            </a:pattFill>
            <a:ln>
              <a:solidFill>
                <a:schemeClr val="tx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of Deaths'!$G$3:$G$8</c:f>
              <c:strCache>
                <c:ptCount val="6"/>
                <c:pt idx="0">
                  <c:v>White-non-Hispanic</c:v>
                </c:pt>
                <c:pt idx="1">
                  <c:v>Black-non-Hispanic</c:v>
                </c:pt>
                <c:pt idx="2">
                  <c:v>AI/AN-non-Hispanic</c:v>
                </c:pt>
                <c:pt idx="3">
                  <c:v>API-non-Hispanic</c:v>
                </c:pt>
                <c:pt idx="4">
                  <c:v>Hispanic</c:v>
                </c:pt>
                <c:pt idx="5">
                  <c:v>All Race/Ethnicities</c:v>
                </c:pt>
              </c:strCache>
            </c:strRef>
          </c:cat>
          <c:val>
            <c:numRef>
              <c:f>'Percent of Deaths'!$J$3:$J$8</c:f>
              <c:numCache>
                <c:formatCode>0.0%</c:formatCode>
                <c:ptCount val="6"/>
                <c:pt idx="0">
                  <c:v>0.13600000000000001</c:v>
                </c:pt>
                <c:pt idx="1">
                  <c:v>0.155</c:v>
                </c:pt>
                <c:pt idx="2">
                  <c:v>0.11799999999999999</c:v>
                </c:pt>
                <c:pt idx="3">
                  <c:v>0.13600000000000001</c:v>
                </c:pt>
                <c:pt idx="4">
                  <c:v>0.14199999999999999</c:v>
                </c:pt>
                <c:pt idx="5">
                  <c:v>0.13700000000000001</c:v>
                </c:pt>
              </c:numCache>
            </c:numRef>
          </c:val>
          <c:extLst>
            <c:ext xmlns:c16="http://schemas.microsoft.com/office/drawing/2014/chart" uri="{C3380CC4-5D6E-409C-BE32-E72D297353CC}">
              <c16:uniqueId val="{00000002-C864-40EB-8E91-2540EC5C2BC3}"/>
            </c:ext>
          </c:extLst>
        </c:ser>
        <c:ser>
          <c:idx val="3"/>
          <c:order val="3"/>
          <c:tx>
            <c:strRef>
              <c:f>'Percent of Deaths'!$K$1:$K$2</c:f>
              <c:strCache>
                <c:ptCount val="2"/>
                <c:pt idx="0">
                  <c:v>Late Deaths</c:v>
                </c:pt>
                <c:pt idx="1">
                  <c:v>US</c:v>
                </c:pt>
              </c:strCache>
            </c:strRef>
          </c:tx>
          <c:spPr>
            <a:solidFill>
              <a:srgbClr val="C00000"/>
            </a:solidFill>
            <a:ln>
              <a:solidFill>
                <a:schemeClr val="tx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'Percent of Deaths'!$G$3:$G$8</c:f>
              <c:strCache>
                <c:ptCount val="6"/>
                <c:pt idx="0">
                  <c:v>White-non-Hispanic</c:v>
                </c:pt>
                <c:pt idx="1">
                  <c:v>Black-non-Hispanic</c:v>
                </c:pt>
                <c:pt idx="2">
                  <c:v>AI/AN-non-Hispanic</c:v>
                </c:pt>
                <c:pt idx="3">
                  <c:v>API-non-Hispanic</c:v>
                </c:pt>
                <c:pt idx="4">
                  <c:v>Hispanic</c:v>
                </c:pt>
                <c:pt idx="5">
                  <c:v>All Race/Ethnicities</c:v>
                </c:pt>
              </c:strCache>
            </c:strRef>
          </c:cat>
          <c:val>
            <c:numRef>
              <c:f>'Percent of Deaths'!$K$3:$K$8</c:f>
              <c:numCache>
                <c:formatCode>0.0%</c:formatCode>
                <c:ptCount val="6"/>
                <c:pt idx="0">
                  <c:v>0.121</c:v>
                </c:pt>
                <c:pt idx="1">
                  <c:v>0.13300000000000001</c:v>
                </c:pt>
                <c:pt idx="2">
                  <c:v>0.12</c:v>
                </c:pt>
                <c:pt idx="3">
                  <c:v>0.13600000000000001</c:v>
                </c:pt>
                <c:pt idx="4">
                  <c:v>0.127</c:v>
                </c:pt>
                <c:pt idx="5">
                  <c:v>0.122</c:v>
                </c:pt>
              </c:numCache>
            </c:numRef>
          </c:val>
          <c:extLst>
            <c:ext xmlns:c16="http://schemas.microsoft.com/office/drawing/2014/chart" uri="{C3380CC4-5D6E-409C-BE32-E72D297353CC}">
              <c16:uniqueId val="{00000003-C864-40EB-8E91-2540EC5C2BC3}"/>
            </c:ext>
          </c:extLst>
        </c:ser>
        <c:dLbls>
          <c:dLblPos val="outEnd"/>
          <c:showLegendKey val="0"/>
          <c:showVal val="1"/>
          <c:showCatName val="0"/>
          <c:showSerName val="0"/>
          <c:showPercent val="0"/>
          <c:showBubbleSize val="0"/>
        </c:dLbls>
        <c:gapWidth val="219"/>
        <c:overlap val="-27"/>
        <c:axId val="513836840"/>
        <c:axId val="513835664"/>
      </c:barChart>
      <c:catAx>
        <c:axId val="513836840"/>
        <c:scaling>
          <c:orientation val="minMax"/>
        </c:scaling>
        <c:delete val="0"/>
        <c:axPos val="b"/>
        <c:majorGridlines>
          <c:spPr>
            <a:ln w="9525" cap="flat" cmpd="sng" algn="ctr">
              <a:solidFill>
                <a:schemeClr val="tx1">
                  <a:lumMod val="15000"/>
                  <a:lumOff val="85000"/>
                </a:schemeClr>
              </a:solidFill>
              <a:round/>
            </a:ln>
            <a:effectLst/>
          </c:spPr>
        </c:majorGridlines>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835664"/>
        <c:crosses val="autoZero"/>
        <c:auto val="1"/>
        <c:lblAlgn val="ctr"/>
        <c:lblOffset val="100"/>
        <c:noMultiLvlLbl val="0"/>
      </c:catAx>
      <c:valAx>
        <c:axId val="5138356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 of Total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836840"/>
        <c:crosses val="autoZero"/>
        <c:crossBetween val="between"/>
      </c:valAx>
      <c:spPr>
        <a:noFill/>
        <a:ln>
          <a:noFill/>
        </a:ln>
        <a:effectLst/>
      </c:spPr>
    </c:plotArea>
    <c:legend>
      <c:legendPos val="b"/>
      <c:layout>
        <c:manualLayout>
          <c:xMode val="edge"/>
          <c:yMode val="edge"/>
          <c:x val="0.17802540625434032"/>
          <c:y val="0.90900597192557409"/>
          <c:w val="0.643949045039655"/>
          <c:h val="5.51728351769793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97777561086605E-2"/>
          <c:y val="5.3206109652960035E-2"/>
          <c:w val="0.91454247011693202"/>
          <c:h val="0.8416746864975212"/>
        </c:manualLayout>
      </c:layout>
      <c:barChart>
        <c:barDir val="col"/>
        <c:grouping val="clustered"/>
        <c:varyColors val="0"/>
        <c:ser>
          <c:idx val="0"/>
          <c:order val="0"/>
          <c:spPr>
            <a:solidFill>
              <a:srgbClr val="C00000"/>
            </a:solidFill>
            <a:ln>
              <a:solidFill>
                <a:schemeClr val="tx1"/>
              </a:solidFill>
            </a:ln>
            <a:effectLst/>
          </c:spPr>
          <c:invertIfNegative val="0"/>
          <c:dPt>
            <c:idx val="1"/>
            <c:invertIfNegative val="0"/>
            <c:bubble3D val="0"/>
            <c:spPr>
              <a:pattFill prst="pct70">
                <a:fgClr>
                  <a:schemeClr val="accent2"/>
                </a:fgClr>
                <a:bgClr>
                  <a:schemeClr val="bg1"/>
                </a:bgClr>
              </a:pattFill>
              <a:ln>
                <a:solidFill>
                  <a:schemeClr val="tx1"/>
                </a:solidFill>
              </a:ln>
              <a:effectLst/>
            </c:spPr>
            <c:extLst>
              <c:ext xmlns:c16="http://schemas.microsoft.com/office/drawing/2014/chart" uri="{C3380CC4-5D6E-409C-BE32-E72D297353CC}">
                <c16:uniqueId val="{00000001-E2B5-4AA8-B9ED-9916883BE7B1}"/>
              </c:ext>
            </c:extLst>
          </c:dPt>
          <c:dPt>
            <c:idx val="2"/>
            <c:invertIfNegative val="0"/>
            <c:bubble3D val="0"/>
            <c:spPr>
              <a:solidFill>
                <a:schemeClr val="accent6"/>
              </a:solidFill>
              <a:ln>
                <a:solidFill>
                  <a:schemeClr val="tx1"/>
                </a:solidFill>
              </a:ln>
              <a:effectLst/>
            </c:spPr>
            <c:extLst>
              <c:ext xmlns:c16="http://schemas.microsoft.com/office/drawing/2014/chart" uri="{C3380CC4-5D6E-409C-BE32-E72D297353CC}">
                <c16:uniqueId val="{00000003-E2B5-4AA8-B9ED-9916883BE7B1}"/>
              </c:ext>
            </c:extLst>
          </c:dPt>
          <c:dPt>
            <c:idx val="3"/>
            <c:invertIfNegative val="0"/>
            <c:bubble3D val="0"/>
            <c:spPr>
              <a:pattFill prst="dkDnDiag">
                <a:fgClr>
                  <a:schemeClr val="accent1"/>
                </a:fgClr>
                <a:bgClr>
                  <a:schemeClr val="bg1"/>
                </a:bgClr>
              </a:pattFill>
              <a:ln>
                <a:solidFill>
                  <a:schemeClr val="tx1"/>
                </a:solidFill>
              </a:ln>
              <a:effectLst/>
            </c:spPr>
            <c:extLst>
              <c:ext xmlns:c16="http://schemas.microsoft.com/office/drawing/2014/chart" uri="{C3380CC4-5D6E-409C-BE32-E72D297353CC}">
                <c16:uniqueId val="{00000005-E2B5-4AA8-B9ED-9916883BE7B1}"/>
              </c:ext>
            </c:extLst>
          </c:dPt>
          <c:dPt>
            <c:idx val="4"/>
            <c:invertIfNegative val="0"/>
            <c:bubble3D val="0"/>
            <c:spPr>
              <a:solidFill>
                <a:srgbClr val="7030A0"/>
              </a:solidFill>
              <a:ln>
                <a:solidFill>
                  <a:schemeClr val="tx1"/>
                </a:solidFill>
              </a:ln>
              <a:effectLst/>
            </c:spPr>
            <c:extLst>
              <c:ext xmlns:c16="http://schemas.microsoft.com/office/drawing/2014/chart" uri="{C3380CC4-5D6E-409C-BE32-E72D297353CC}">
                <c16:uniqueId val="{00000007-E2B5-4AA8-B9ED-9916883BE7B1}"/>
              </c:ext>
            </c:extLst>
          </c:dPt>
          <c:errBars>
            <c:errBarType val="both"/>
            <c:errValType val="cust"/>
            <c:noEndCap val="0"/>
            <c:plus>
              <c:numRef>
                <c:f>'Flu Shot'!$N$7:$R$7</c:f>
                <c:numCache>
                  <c:formatCode>General</c:formatCode>
                  <c:ptCount val="5"/>
                  <c:pt idx="0">
                    <c:v>3.2500000000000001E-2</c:v>
                  </c:pt>
                  <c:pt idx="1">
                    <c:v>8.8727000000000014E-2</c:v>
                  </c:pt>
                  <c:pt idx="2">
                    <c:v>0.24637200000000001</c:v>
                  </c:pt>
                  <c:pt idx="3">
                    <c:v>0.13486199999999995</c:v>
                  </c:pt>
                  <c:pt idx="4">
                    <c:v>5.5905999999999983E-2</c:v>
                  </c:pt>
                </c:numCache>
              </c:numRef>
            </c:plus>
            <c:minus>
              <c:numRef>
                <c:f>'Flu Shot'!$N$8:$R$8</c:f>
                <c:numCache>
                  <c:formatCode>General</c:formatCode>
                  <c:ptCount val="5"/>
                  <c:pt idx="0">
                    <c:v>3.2500000000000001E-2</c:v>
                  </c:pt>
                  <c:pt idx="1">
                    <c:v>8.8727000000000014E-2</c:v>
                  </c:pt>
                  <c:pt idx="2">
                    <c:v>0.24637200000000001</c:v>
                  </c:pt>
                  <c:pt idx="3">
                    <c:v>0.13486199999999995</c:v>
                  </c:pt>
                  <c:pt idx="4">
                    <c:v>5.5905999999999983E-2</c:v>
                  </c:pt>
                </c:numCache>
              </c:numRef>
            </c:minus>
            <c:spPr>
              <a:noFill/>
              <a:ln w="9525" cap="flat" cmpd="sng" algn="ctr">
                <a:solidFill>
                  <a:schemeClr val="tx1">
                    <a:lumMod val="65000"/>
                    <a:lumOff val="35000"/>
                  </a:schemeClr>
                </a:solidFill>
                <a:round/>
              </a:ln>
              <a:effectLst/>
            </c:spPr>
          </c:errBars>
          <c:cat>
            <c:strRef>
              <c:f>'Flu Shot'!$N$3:$R$3</c:f>
              <c:strCache>
                <c:ptCount val="5"/>
                <c:pt idx="0">
                  <c:v>White</c:v>
                </c:pt>
                <c:pt idx="1">
                  <c:v>Black</c:v>
                </c:pt>
                <c:pt idx="2">
                  <c:v>AIAN</c:v>
                </c:pt>
                <c:pt idx="3">
                  <c:v>API</c:v>
                </c:pt>
                <c:pt idx="4">
                  <c:v>Hispanic</c:v>
                </c:pt>
              </c:strCache>
            </c:strRef>
          </c:cat>
          <c:val>
            <c:numRef>
              <c:f>'Flu Shot'!$N$5:$R$5</c:f>
              <c:numCache>
                <c:formatCode>0.0%</c:formatCode>
                <c:ptCount val="5"/>
                <c:pt idx="0">
                  <c:v>0.434728</c:v>
                </c:pt>
                <c:pt idx="1">
                  <c:v>0.28976499999999999</c:v>
                </c:pt>
                <c:pt idx="2">
                  <c:v>0.29763899999999999</c:v>
                </c:pt>
                <c:pt idx="3">
                  <c:v>0.46724200000000005</c:v>
                </c:pt>
                <c:pt idx="4">
                  <c:v>0.31151599999999996</c:v>
                </c:pt>
              </c:numCache>
            </c:numRef>
          </c:val>
          <c:extLst>
            <c:ext xmlns:c16="http://schemas.microsoft.com/office/drawing/2014/chart" uri="{C3380CC4-5D6E-409C-BE32-E72D297353CC}">
              <c16:uniqueId val="{00000008-E2B5-4AA8-B9ED-9916883BE7B1}"/>
            </c:ext>
          </c:extLst>
        </c:ser>
        <c:dLbls>
          <c:showLegendKey val="0"/>
          <c:showVal val="0"/>
          <c:showCatName val="0"/>
          <c:showSerName val="0"/>
          <c:showPercent val="0"/>
          <c:showBubbleSize val="0"/>
        </c:dLbls>
        <c:gapWidth val="44"/>
        <c:overlap val="-27"/>
        <c:axId val="507763128"/>
        <c:axId val="507760384"/>
      </c:barChart>
      <c:catAx>
        <c:axId val="50776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60384"/>
        <c:crosses val="autoZero"/>
        <c:auto val="1"/>
        <c:lblAlgn val="ctr"/>
        <c:lblOffset val="100"/>
        <c:noMultiLvlLbl val="0"/>
      </c:catAx>
      <c:valAx>
        <c:axId val="507760384"/>
        <c:scaling>
          <c:orientation val="minMax"/>
          <c:max val="0.65000000000000013"/>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631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1245794979853E-2"/>
          <c:y val="6.1366806136680614E-2"/>
          <c:w val="0.917203504491516"/>
          <c:h val="0.68834535850382705"/>
        </c:manualLayout>
      </c:layout>
      <c:scatterChart>
        <c:scatterStyle val="lineMarker"/>
        <c:varyColors val="0"/>
        <c:ser>
          <c:idx val="0"/>
          <c:order val="0"/>
          <c:tx>
            <c:strRef>
              <c:f>'New, Males and Females'!$B$2</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'New, Males and Females'!$A$4:$A$8</c:f>
              <c:numCache>
                <c:formatCode>General</c:formatCode>
                <c:ptCount val="5"/>
                <c:pt idx="0">
                  <c:v>2021</c:v>
                </c:pt>
                <c:pt idx="1">
                  <c:v>2020</c:v>
                </c:pt>
                <c:pt idx="2">
                  <c:v>2019</c:v>
                </c:pt>
                <c:pt idx="3">
                  <c:v>2018</c:v>
                </c:pt>
                <c:pt idx="4">
                  <c:v>2017</c:v>
                </c:pt>
              </c:numCache>
            </c:numRef>
          </c:xVal>
          <c:yVal>
            <c:numRef>
              <c:f>'New, Males and Females'!$C$4:$C$8</c:f>
              <c:numCache>
                <c:formatCode>General</c:formatCode>
                <c:ptCount val="5"/>
                <c:pt idx="0">
                  <c:v>8.5</c:v>
                </c:pt>
                <c:pt idx="1">
                  <c:v>7.6</c:v>
                </c:pt>
                <c:pt idx="2" formatCode="0.0">
                  <c:v>10.199999999999999</c:v>
                </c:pt>
                <c:pt idx="3" formatCode="0.0">
                  <c:v>10.199999999999999</c:v>
                </c:pt>
                <c:pt idx="4" formatCode="0.0">
                  <c:v>11.2</c:v>
                </c:pt>
              </c:numCache>
            </c:numRef>
          </c:yVal>
          <c:smooth val="0"/>
          <c:extLst>
            <c:ext xmlns:c16="http://schemas.microsoft.com/office/drawing/2014/chart" uri="{C3380CC4-5D6E-409C-BE32-E72D297353CC}">
              <c16:uniqueId val="{00000000-9C1C-43E2-A275-22E4165E21B9}"/>
            </c:ext>
          </c:extLst>
        </c:ser>
        <c:ser>
          <c:idx val="3"/>
          <c:order val="3"/>
          <c:tx>
            <c:strRef>
              <c:f>'New, Males and Females'!$E$2</c:f>
              <c:strCache>
                <c:ptCount val="1"/>
                <c:pt idx="0">
                  <c:v>Black - non-Hispanic</c:v>
                </c:pt>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numRef>
              <c:f>'New, Males and Females'!$A$4:$A$8</c:f>
              <c:numCache>
                <c:formatCode>General</c:formatCode>
                <c:ptCount val="5"/>
                <c:pt idx="0">
                  <c:v>2021</c:v>
                </c:pt>
                <c:pt idx="1">
                  <c:v>2020</c:v>
                </c:pt>
                <c:pt idx="2">
                  <c:v>2019</c:v>
                </c:pt>
                <c:pt idx="3">
                  <c:v>2018</c:v>
                </c:pt>
                <c:pt idx="4">
                  <c:v>2017</c:v>
                </c:pt>
              </c:numCache>
            </c:numRef>
          </c:xVal>
          <c:yVal>
            <c:numRef>
              <c:f>'New, Males and Females'!$F$4:$F$8</c:f>
              <c:numCache>
                <c:formatCode>General</c:formatCode>
                <c:ptCount val="5"/>
                <c:pt idx="0">
                  <c:v>51</c:v>
                </c:pt>
                <c:pt idx="1">
                  <c:v>43.1</c:v>
                </c:pt>
                <c:pt idx="2" formatCode="0.0">
                  <c:v>62.3</c:v>
                </c:pt>
                <c:pt idx="3" formatCode="0.0">
                  <c:v>58</c:v>
                </c:pt>
                <c:pt idx="4" formatCode="0.0">
                  <c:v>56.2</c:v>
                </c:pt>
              </c:numCache>
            </c:numRef>
          </c:yVal>
          <c:smooth val="0"/>
          <c:extLst>
            <c:ext xmlns:c16="http://schemas.microsoft.com/office/drawing/2014/chart" uri="{C3380CC4-5D6E-409C-BE32-E72D297353CC}">
              <c16:uniqueId val="{00000001-9C1C-43E2-A275-22E4165E21B9}"/>
            </c:ext>
          </c:extLst>
        </c:ser>
        <c:ser>
          <c:idx val="6"/>
          <c:order val="6"/>
          <c:tx>
            <c:strRef>
              <c:f>'New, Males and Females'!$H$2</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'New, Males and Females'!$A$4:$A$8</c:f>
              <c:numCache>
                <c:formatCode>General</c:formatCode>
                <c:ptCount val="5"/>
                <c:pt idx="0">
                  <c:v>2021</c:v>
                </c:pt>
                <c:pt idx="1">
                  <c:v>2020</c:v>
                </c:pt>
                <c:pt idx="2">
                  <c:v>2019</c:v>
                </c:pt>
                <c:pt idx="3">
                  <c:v>2018</c:v>
                </c:pt>
                <c:pt idx="4">
                  <c:v>2017</c:v>
                </c:pt>
              </c:numCache>
            </c:numRef>
          </c:xVal>
          <c:yVal>
            <c:numRef>
              <c:f>'New, Males and Females'!$I$4:$I$8</c:f>
              <c:numCache>
                <c:formatCode>General</c:formatCode>
                <c:ptCount val="5"/>
                <c:pt idx="0">
                  <c:v>11.1</c:v>
                </c:pt>
                <c:pt idx="1">
                  <c:v>5.6</c:v>
                </c:pt>
                <c:pt idx="2" formatCode="0.0">
                  <c:v>5.6</c:v>
                </c:pt>
                <c:pt idx="3" formatCode="0.0">
                  <c:v>8.5</c:v>
                </c:pt>
                <c:pt idx="4" formatCode="0.0">
                  <c:v>11.5</c:v>
                </c:pt>
              </c:numCache>
            </c:numRef>
          </c:yVal>
          <c:smooth val="0"/>
          <c:extLst>
            <c:ext xmlns:c16="http://schemas.microsoft.com/office/drawing/2014/chart" uri="{C3380CC4-5D6E-409C-BE32-E72D297353CC}">
              <c16:uniqueId val="{00000002-9C1C-43E2-A275-22E4165E21B9}"/>
            </c:ext>
          </c:extLst>
        </c:ser>
        <c:ser>
          <c:idx val="9"/>
          <c:order val="9"/>
          <c:tx>
            <c:strRef>
              <c:f>'New, Males and Females'!$K$2</c:f>
              <c:strCache>
                <c:ptCount val="1"/>
                <c:pt idx="0">
                  <c:v>API - non-Hispanic</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f>'New, Males and Females'!$A$4:$A$8</c:f>
              <c:numCache>
                <c:formatCode>General</c:formatCode>
                <c:ptCount val="5"/>
                <c:pt idx="0">
                  <c:v>2021</c:v>
                </c:pt>
                <c:pt idx="1">
                  <c:v>2020</c:v>
                </c:pt>
                <c:pt idx="2">
                  <c:v>2019</c:v>
                </c:pt>
                <c:pt idx="3">
                  <c:v>2018</c:v>
                </c:pt>
                <c:pt idx="4">
                  <c:v>2017</c:v>
                </c:pt>
              </c:numCache>
            </c:numRef>
          </c:xVal>
          <c:yVal>
            <c:numRef>
              <c:f>'New, Males and Females'!$L$4:$L$8</c:f>
              <c:numCache>
                <c:formatCode>General</c:formatCode>
                <c:ptCount val="5"/>
                <c:pt idx="0" formatCode="0.0">
                  <c:v>8.9</c:v>
                </c:pt>
                <c:pt idx="1">
                  <c:v>7</c:v>
                </c:pt>
                <c:pt idx="2" formatCode="0.0">
                  <c:v>7.8</c:v>
                </c:pt>
                <c:pt idx="3" formatCode="0.0">
                  <c:v>11.5</c:v>
                </c:pt>
                <c:pt idx="4" formatCode="0.0">
                  <c:v>9.1999999999999993</c:v>
                </c:pt>
              </c:numCache>
            </c:numRef>
          </c:yVal>
          <c:smooth val="0"/>
          <c:extLst>
            <c:ext xmlns:c16="http://schemas.microsoft.com/office/drawing/2014/chart" uri="{C3380CC4-5D6E-409C-BE32-E72D297353CC}">
              <c16:uniqueId val="{00000003-9C1C-43E2-A275-22E4165E21B9}"/>
            </c:ext>
          </c:extLst>
        </c:ser>
        <c:ser>
          <c:idx val="12"/>
          <c:order val="12"/>
          <c:tx>
            <c:strRef>
              <c:f>'New, Males and Females'!$N$2</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'New, Males and Females'!$A$4:$A$8</c:f>
              <c:numCache>
                <c:formatCode>General</c:formatCode>
                <c:ptCount val="5"/>
                <c:pt idx="0">
                  <c:v>2021</c:v>
                </c:pt>
                <c:pt idx="1">
                  <c:v>2020</c:v>
                </c:pt>
                <c:pt idx="2">
                  <c:v>2019</c:v>
                </c:pt>
                <c:pt idx="3">
                  <c:v>2018</c:v>
                </c:pt>
                <c:pt idx="4">
                  <c:v>2017</c:v>
                </c:pt>
              </c:numCache>
            </c:numRef>
          </c:xVal>
          <c:yVal>
            <c:numRef>
              <c:f>'New, Males and Females'!$O$4:$O$8</c:f>
              <c:numCache>
                <c:formatCode>General</c:formatCode>
                <c:ptCount val="5"/>
                <c:pt idx="0">
                  <c:v>17.600000000000001</c:v>
                </c:pt>
                <c:pt idx="1">
                  <c:v>12.7</c:v>
                </c:pt>
                <c:pt idx="2" formatCode="0.0">
                  <c:v>16.5</c:v>
                </c:pt>
                <c:pt idx="3" formatCode="0.0">
                  <c:v>16.7</c:v>
                </c:pt>
                <c:pt idx="4" formatCode="0.0">
                  <c:v>16.7</c:v>
                </c:pt>
              </c:numCache>
            </c:numRef>
          </c:yVal>
          <c:smooth val="0"/>
          <c:extLst>
            <c:ext xmlns:c16="http://schemas.microsoft.com/office/drawing/2014/chart" uri="{C3380CC4-5D6E-409C-BE32-E72D297353CC}">
              <c16:uniqueId val="{00000004-9C1C-43E2-A275-22E4165E21B9}"/>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'New, Males and Females'!$C$2</c15:sqref>
                        </c15:formulaRef>
                      </c:ext>
                    </c:extLst>
                    <c:strCache>
                      <c:ptCount val="1"/>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extLst>
                      <c:ex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c:ext uri="{02D57815-91ED-43cb-92C2-25804820EDAC}">
                        <c15:formulaRef>
                          <c15:sqref>'New, Males and Females'!$C$3:$C$8</c15:sqref>
                        </c15:formulaRef>
                      </c:ext>
                    </c:extLst>
                    <c:numCache>
                      <c:formatCode>General</c:formatCode>
                      <c:ptCount val="6"/>
                      <c:pt idx="0">
                        <c:v>0</c:v>
                      </c:pt>
                      <c:pt idx="1">
                        <c:v>8.5</c:v>
                      </c:pt>
                      <c:pt idx="2">
                        <c:v>7.6</c:v>
                      </c:pt>
                      <c:pt idx="3" formatCode="0.0">
                        <c:v>10.199999999999999</c:v>
                      </c:pt>
                      <c:pt idx="4" formatCode="0.0">
                        <c:v>10.199999999999999</c:v>
                      </c:pt>
                      <c:pt idx="5" formatCode="0.0">
                        <c:v>11.2</c:v>
                      </c:pt>
                    </c:numCache>
                  </c:numRef>
                </c:yVal>
                <c:smooth val="0"/>
                <c:extLst>
                  <c:ext xmlns:c16="http://schemas.microsoft.com/office/drawing/2014/chart" uri="{C3380CC4-5D6E-409C-BE32-E72D297353CC}">
                    <c16:uniqueId val="{00000005-9C1C-43E2-A275-22E4165E21B9}"/>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'New, Males and Females'!$D$2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'New, Males and Females'!$D$3:$D$8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9C1C-43E2-A275-22E4165E21B9}"/>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'New, Males and Females'!$F$2</c15:sqref>
                        </c15:formulaRef>
                      </c:ext>
                    </c:extLst>
                    <c:strCache>
                      <c:ptCount val="1"/>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'New, Males and Females'!$F$3:$F$8</c15:sqref>
                        </c15:formulaRef>
                      </c:ext>
                    </c:extLst>
                    <c:numCache>
                      <c:formatCode>General</c:formatCode>
                      <c:ptCount val="6"/>
                      <c:pt idx="0">
                        <c:v>0</c:v>
                      </c:pt>
                      <c:pt idx="1">
                        <c:v>51</c:v>
                      </c:pt>
                      <c:pt idx="2">
                        <c:v>43.1</c:v>
                      </c:pt>
                      <c:pt idx="3" formatCode="0.0">
                        <c:v>62.3</c:v>
                      </c:pt>
                      <c:pt idx="4" formatCode="0.0">
                        <c:v>58</c:v>
                      </c:pt>
                      <c:pt idx="5" formatCode="0.0">
                        <c:v>56.2</c:v>
                      </c:pt>
                    </c:numCache>
                  </c:numRef>
                </c:yVal>
                <c:smooth val="0"/>
                <c:extLst xmlns:c15="http://schemas.microsoft.com/office/drawing/2012/chart">
                  <c:ext xmlns:c16="http://schemas.microsoft.com/office/drawing/2014/chart" uri="{C3380CC4-5D6E-409C-BE32-E72D297353CC}">
                    <c16:uniqueId val="{00000007-9C1C-43E2-A275-22E4165E21B9}"/>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'New, Males and Females'!$G$2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'New, Males and Females'!$G$3:$G$8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9C1C-43E2-A275-22E4165E21B9}"/>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'New, Males and Females'!$I$2</c15:sqref>
                        </c15:formulaRef>
                      </c:ext>
                    </c:extLst>
                    <c:strCache>
                      <c:ptCount val="1"/>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strRef>
                    <c:extLst xmlns:c15="http://schemas.microsoft.com/office/drawing/2012/chart">
                      <c:ext xmlns:c15="http://schemas.microsoft.com/office/drawing/2012/char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'New, Males and Females'!$I$3:$I$8</c15:sqref>
                        </c15:formulaRef>
                      </c:ext>
                    </c:extLst>
                    <c:numCache>
                      <c:formatCode>General</c:formatCode>
                      <c:ptCount val="6"/>
                      <c:pt idx="0">
                        <c:v>0</c:v>
                      </c:pt>
                      <c:pt idx="1">
                        <c:v>11.1</c:v>
                      </c:pt>
                      <c:pt idx="2">
                        <c:v>5.6</c:v>
                      </c:pt>
                      <c:pt idx="3" formatCode="0.0">
                        <c:v>5.6</c:v>
                      </c:pt>
                      <c:pt idx="4" formatCode="0.0">
                        <c:v>8.5</c:v>
                      </c:pt>
                      <c:pt idx="5" formatCode="0.0">
                        <c:v>11.5</c:v>
                      </c:pt>
                    </c:numCache>
                  </c:numRef>
                </c:yVal>
                <c:smooth val="0"/>
                <c:extLst xmlns:c15="http://schemas.microsoft.com/office/drawing/2012/chart">
                  <c:ext xmlns:c16="http://schemas.microsoft.com/office/drawing/2014/chart" uri="{C3380CC4-5D6E-409C-BE32-E72D297353CC}">
                    <c16:uniqueId val="{00000009-9C1C-43E2-A275-22E4165E21B9}"/>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'New, Males and Females'!$J$2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'New, Males and Females'!$J$3:$J$8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9C1C-43E2-A275-22E4165E21B9}"/>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'New, Males and Females'!$L$2</c15:sqref>
                        </c15:formulaRef>
                      </c:ext>
                    </c:extLst>
                    <c:strCache>
                      <c:ptCount val="1"/>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strRef>
                    <c:extLst xmlns:c15="http://schemas.microsoft.com/office/drawing/2012/chart">
                      <c:ext xmlns:c15="http://schemas.microsoft.com/office/drawing/2012/char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'New, Males and Females'!$L$3:$L$8</c15:sqref>
                        </c15:formulaRef>
                      </c:ext>
                    </c:extLst>
                    <c:numCache>
                      <c:formatCode>0.0</c:formatCode>
                      <c:ptCount val="6"/>
                      <c:pt idx="0" formatCode="General">
                        <c:v>0</c:v>
                      </c:pt>
                      <c:pt idx="1">
                        <c:v>8.9</c:v>
                      </c:pt>
                      <c:pt idx="2" formatCode="General">
                        <c:v>7</c:v>
                      </c:pt>
                      <c:pt idx="3">
                        <c:v>7.8</c:v>
                      </c:pt>
                      <c:pt idx="4">
                        <c:v>11.5</c:v>
                      </c:pt>
                      <c:pt idx="5">
                        <c:v>9.1999999999999993</c:v>
                      </c:pt>
                    </c:numCache>
                  </c:numRef>
                </c:yVal>
                <c:smooth val="0"/>
                <c:extLst xmlns:c15="http://schemas.microsoft.com/office/drawing/2012/chart">
                  <c:ext xmlns:c16="http://schemas.microsoft.com/office/drawing/2014/chart" uri="{C3380CC4-5D6E-409C-BE32-E72D297353CC}">
                    <c16:uniqueId val="{0000000B-9C1C-43E2-A275-22E4165E21B9}"/>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'New, Males and Females'!$M$2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'New, Males and Females'!$M$3:$M$8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9C1C-43E2-A275-22E4165E21B9}"/>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'New, Males and Females'!$O$2</c15:sqref>
                        </c15:formulaRef>
                      </c:ext>
                    </c:extLst>
                    <c:strCache>
                      <c:ptCount val="1"/>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strRef>
                    <c:extLst xmlns:c15="http://schemas.microsoft.com/office/drawing/2012/chart">
                      <c:ext xmlns:c15="http://schemas.microsoft.com/office/drawing/2012/char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'New, Males and Females'!$O$3:$O$8</c15:sqref>
                        </c15:formulaRef>
                      </c:ext>
                    </c:extLst>
                    <c:numCache>
                      <c:formatCode>General</c:formatCode>
                      <c:ptCount val="6"/>
                      <c:pt idx="0">
                        <c:v>0</c:v>
                      </c:pt>
                      <c:pt idx="1">
                        <c:v>17.600000000000001</c:v>
                      </c:pt>
                      <c:pt idx="2">
                        <c:v>12.7</c:v>
                      </c:pt>
                      <c:pt idx="3" formatCode="0.0">
                        <c:v>16.5</c:v>
                      </c:pt>
                      <c:pt idx="4" formatCode="0.0">
                        <c:v>16.7</c:v>
                      </c:pt>
                      <c:pt idx="5" formatCode="0.0">
                        <c:v>16.7</c:v>
                      </c:pt>
                    </c:numCache>
                  </c:numRef>
                </c:yVal>
                <c:smooth val="0"/>
                <c:extLst xmlns:c15="http://schemas.microsoft.com/office/drawing/2012/chart">
                  <c:ext xmlns:c16="http://schemas.microsoft.com/office/drawing/2014/chart" uri="{C3380CC4-5D6E-409C-BE32-E72D297353CC}">
                    <c16:uniqueId val="{0000000D-9C1C-43E2-A275-22E4165E21B9}"/>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'New, Males and Females'!$P$2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'New, Males and Females'!$A$3:$A$8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'New, Males and Females'!$P$3:$P$8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9C1C-43E2-A275-22E4165E21B9}"/>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6176"/>
        <c:crosses val="autoZero"/>
        <c:crossBetween val="midCat"/>
      </c:valAx>
      <c:spPr>
        <a:noFill/>
        <a:ln>
          <a:noFill/>
        </a:ln>
        <a:effectLst/>
      </c:spPr>
    </c:plotArea>
    <c:legend>
      <c:legendPos val="b"/>
      <c:layout>
        <c:manualLayout>
          <c:xMode val="edge"/>
          <c:yMode val="edge"/>
          <c:x val="4.9999928091180382E-2"/>
          <c:y val="0.86564622936777258"/>
          <c:w val="0.91278538812785392"/>
          <c:h val="0.1008809672849471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03458478581267E-2"/>
          <c:y val="6.035665294924554E-2"/>
          <c:w val="0.91685217565626076"/>
          <c:h val="0.70444941295918251"/>
        </c:manualLayout>
      </c:layout>
      <c:scatterChart>
        <c:scatterStyle val="lineMarker"/>
        <c:varyColors val="0"/>
        <c:ser>
          <c:idx val="0"/>
          <c:order val="0"/>
          <c:tx>
            <c:strRef>
              <c:f>'Overall Birth Rate'!$C$11</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('Overall Birth Rate'!$B$13,'Overall Birth Rate'!$B$15,'Overall Birth Rate'!$B$17,'Overall Birth Rate'!$B$19,'Overall Birth Rate'!$B$21)</c:f>
              <c:numCache>
                <c:formatCode>General</c:formatCode>
                <c:ptCount val="5"/>
                <c:pt idx="0">
                  <c:v>2021</c:v>
                </c:pt>
                <c:pt idx="1">
                  <c:v>2020</c:v>
                </c:pt>
                <c:pt idx="2">
                  <c:v>2019</c:v>
                </c:pt>
                <c:pt idx="3">
                  <c:v>2018</c:v>
                </c:pt>
                <c:pt idx="4">
                  <c:v>2017</c:v>
                </c:pt>
              </c:numCache>
            </c:numRef>
          </c:xVal>
          <c:yVal>
            <c:numRef>
              <c:f>('Overall Birth Rate'!$D$13,'Overall Birth Rate'!$D$15,'Overall Birth Rate'!$D$17,'Overall Birth Rate'!$D$19,'Overall Birth Rate'!$D$21)</c:f>
              <c:numCache>
                <c:formatCode>0.0</c:formatCode>
                <c:ptCount val="5"/>
                <c:pt idx="0">
                  <c:v>7.7</c:v>
                </c:pt>
                <c:pt idx="1">
                  <c:v>7.9</c:v>
                </c:pt>
                <c:pt idx="2">
                  <c:v>8.5</c:v>
                </c:pt>
                <c:pt idx="3">
                  <c:v>8.6999999999999993</c:v>
                </c:pt>
                <c:pt idx="4">
                  <c:v>8.6</c:v>
                </c:pt>
              </c:numCache>
            </c:numRef>
          </c:yVal>
          <c:smooth val="0"/>
          <c:extLst>
            <c:ext xmlns:c16="http://schemas.microsoft.com/office/drawing/2014/chart" uri="{C3380CC4-5D6E-409C-BE32-E72D297353CC}">
              <c16:uniqueId val="{00000000-4E4A-43B0-AE2C-0E26146CB7ED}"/>
            </c:ext>
          </c:extLst>
        </c:ser>
        <c:ser>
          <c:idx val="3"/>
          <c:order val="3"/>
          <c:tx>
            <c:strRef>
              <c:f>'Overall Birth Rate'!$E$11</c:f>
              <c:strCache>
                <c:ptCount val="1"/>
                <c:pt idx="0">
                  <c:v>Black - non-Hispanic</c:v>
                </c:pt>
              </c:strCache>
            </c:strRef>
          </c:tx>
          <c:spPr>
            <a:ln w="19050" cap="rnd">
              <a:solidFill>
                <a:schemeClr val="accent4"/>
              </a:solidFill>
              <a:round/>
            </a:ln>
            <a:effectLst/>
          </c:spPr>
          <c:marker>
            <c:symbol val="circle"/>
            <c:size val="6"/>
            <c:spPr>
              <a:solidFill>
                <a:schemeClr val="accent2"/>
              </a:solidFill>
              <a:ln w="9525">
                <a:solidFill>
                  <a:schemeClr val="accent2"/>
                </a:solidFill>
              </a:ln>
              <a:effectLst/>
            </c:spPr>
          </c:marker>
          <c:xVal>
            <c:numRef>
              <c:f>('Overall Birth Rate'!$B$13,'Overall Birth Rate'!$B$15,'Overall Birth Rate'!$B$17,'Overall Birth Rate'!$B$19,'Overall Birth Rate'!$B$21)</c:f>
              <c:numCache>
                <c:formatCode>General</c:formatCode>
                <c:ptCount val="5"/>
                <c:pt idx="0">
                  <c:v>2021</c:v>
                </c:pt>
                <c:pt idx="1">
                  <c:v>2020</c:v>
                </c:pt>
                <c:pt idx="2">
                  <c:v>2019</c:v>
                </c:pt>
                <c:pt idx="3">
                  <c:v>2018</c:v>
                </c:pt>
                <c:pt idx="4">
                  <c:v>2017</c:v>
                </c:pt>
              </c:numCache>
            </c:numRef>
          </c:xVal>
          <c:yVal>
            <c:numRef>
              <c:f>('Overall Birth Rate'!$F$13,'Overall Birth Rate'!$F$15,'Overall Birth Rate'!$F$17,'Overall Birth Rate'!$F$19,'Overall Birth Rate'!$F$21)</c:f>
              <c:numCache>
                <c:formatCode>0.0</c:formatCode>
                <c:ptCount val="5"/>
                <c:pt idx="0">
                  <c:v>16.899999999999999</c:v>
                </c:pt>
                <c:pt idx="1">
                  <c:v>17.8</c:v>
                </c:pt>
                <c:pt idx="2">
                  <c:v>18.2</c:v>
                </c:pt>
                <c:pt idx="3">
                  <c:v>18.600000000000001</c:v>
                </c:pt>
                <c:pt idx="4">
                  <c:v>18.899999999999999</c:v>
                </c:pt>
              </c:numCache>
            </c:numRef>
          </c:yVal>
          <c:smooth val="0"/>
          <c:extLst>
            <c:ext xmlns:c16="http://schemas.microsoft.com/office/drawing/2014/chart" uri="{C3380CC4-5D6E-409C-BE32-E72D297353CC}">
              <c16:uniqueId val="{00000001-4E4A-43B0-AE2C-0E26146CB7ED}"/>
            </c:ext>
          </c:extLst>
        </c:ser>
        <c:ser>
          <c:idx val="6"/>
          <c:order val="6"/>
          <c:tx>
            <c:strRef>
              <c:f>'Overall Birth Rate'!$G$11</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('Overall Birth Rate'!$B$13,'Overall Birth Rate'!$B$15,'Overall Birth Rate'!$B$17,'Overall Birth Rate'!$B$19,'Overall Birth Rate'!$B$21)</c:f>
              <c:numCache>
                <c:formatCode>General</c:formatCode>
                <c:ptCount val="5"/>
                <c:pt idx="0">
                  <c:v>2021</c:v>
                </c:pt>
                <c:pt idx="1">
                  <c:v>2020</c:v>
                </c:pt>
                <c:pt idx="2">
                  <c:v>2019</c:v>
                </c:pt>
                <c:pt idx="3">
                  <c:v>2018</c:v>
                </c:pt>
                <c:pt idx="4">
                  <c:v>2017</c:v>
                </c:pt>
              </c:numCache>
            </c:numRef>
          </c:xVal>
          <c:yVal>
            <c:numRef>
              <c:f>('Overall Birth Rate'!$H$13,'Overall Birth Rate'!$H$15,'Overall Birth Rate'!$H$17,'Overall Birth Rate'!$H$19,'Overall Birth Rate'!$H$21)</c:f>
              <c:numCache>
                <c:formatCode>0.0</c:formatCode>
                <c:ptCount val="5"/>
                <c:pt idx="0">
                  <c:v>7.6</c:v>
                </c:pt>
                <c:pt idx="1">
                  <c:v>8.5</c:v>
                </c:pt>
                <c:pt idx="2">
                  <c:v>9.4</c:v>
                </c:pt>
                <c:pt idx="3">
                  <c:v>9.6999999999999993</c:v>
                </c:pt>
                <c:pt idx="4">
                  <c:v>10.199999999999999</c:v>
                </c:pt>
              </c:numCache>
            </c:numRef>
          </c:yVal>
          <c:smooth val="0"/>
          <c:extLst>
            <c:ext xmlns:c16="http://schemas.microsoft.com/office/drawing/2014/chart" uri="{C3380CC4-5D6E-409C-BE32-E72D297353CC}">
              <c16:uniqueId val="{00000002-4E4A-43B0-AE2C-0E26146CB7ED}"/>
            </c:ext>
          </c:extLst>
        </c:ser>
        <c:ser>
          <c:idx val="9"/>
          <c:order val="9"/>
          <c:tx>
            <c:strRef>
              <c:f>'Overall Birth Rate'!$I$11</c:f>
              <c:strCache>
                <c:ptCount val="1"/>
                <c:pt idx="0">
                  <c:v>API - non-Hispanic</c:v>
                </c:pt>
              </c:strCache>
            </c:strRef>
          </c:tx>
          <c:spPr>
            <a:ln w="19050" cap="rnd">
              <a:solidFill>
                <a:schemeClr val="accent5"/>
              </a:solidFill>
              <a:round/>
            </a:ln>
            <a:effectLst/>
          </c:spPr>
          <c:marker>
            <c:symbol val="triangle"/>
            <c:size val="5"/>
            <c:spPr>
              <a:solidFill>
                <a:schemeClr val="accent1"/>
              </a:solidFill>
              <a:ln w="9525">
                <a:solidFill>
                  <a:schemeClr val="accent1"/>
                </a:solidFill>
              </a:ln>
              <a:effectLst/>
            </c:spPr>
          </c:marker>
          <c:xVal>
            <c:numRef>
              <c:f>('Overall Birth Rate'!$B$13,'Overall Birth Rate'!$B$15,'Overall Birth Rate'!$B$17,'Overall Birth Rate'!$B$19,'Overall Birth Rate'!$B$21)</c:f>
              <c:numCache>
                <c:formatCode>General</c:formatCode>
                <c:ptCount val="5"/>
                <c:pt idx="0">
                  <c:v>2021</c:v>
                </c:pt>
                <c:pt idx="1">
                  <c:v>2020</c:v>
                </c:pt>
                <c:pt idx="2">
                  <c:v>2019</c:v>
                </c:pt>
                <c:pt idx="3">
                  <c:v>2018</c:v>
                </c:pt>
                <c:pt idx="4">
                  <c:v>2017</c:v>
                </c:pt>
              </c:numCache>
            </c:numRef>
          </c:xVal>
          <c:yVal>
            <c:numRef>
              <c:f>('Overall Birth Rate'!$J$13,'Overall Birth Rate'!$J$15,'Overall Birth Rate'!$J$17,'Overall Birth Rate'!$J$19,'Overall Birth Rate'!$J$21)</c:f>
              <c:numCache>
                <c:formatCode>0.0</c:formatCode>
                <c:ptCount val="5"/>
                <c:pt idx="0">
                  <c:v>9.1</c:v>
                </c:pt>
                <c:pt idx="1">
                  <c:v>10</c:v>
                </c:pt>
                <c:pt idx="2">
                  <c:v>10.6</c:v>
                </c:pt>
                <c:pt idx="3">
                  <c:v>10.9</c:v>
                </c:pt>
                <c:pt idx="4">
                  <c:v>11.6</c:v>
                </c:pt>
              </c:numCache>
            </c:numRef>
          </c:yVal>
          <c:smooth val="0"/>
          <c:extLst>
            <c:ext xmlns:c16="http://schemas.microsoft.com/office/drawing/2014/chart" uri="{C3380CC4-5D6E-409C-BE32-E72D297353CC}">
              <c16:uniqueId val="{00000003-4E4A-43B0-AE2C-0E26146CB7ED}"/>
            </c:ext>
          </c:extLst>
        </c:ser>
        <c:ser>
          <c:idx val="12"/>
          <c:order val="12"/>
          <c:tx>
            <c:strRef>
              <c:f>'Overall Birth Rate'!$K$11</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('Overall Birth Rate'!$B$13,'Overall Birth Rate'!$B$15,'Overall Birth Rate'!$B$17,'Overall Birth Rate'!$B$19,'Overall Birth Rate'!$B$21)</c:f>
              <c:numCache>
                <c:formatCode>General</c:formatCode>
                <c:ptCount val="5"/>
                <c:pt idx="0">
                  <c:v>2021</c:v>
                </c:pt>
                <c:pt idx="1">
                  <c:v>2020</c:v>
                </c:pt>
                <c:pt idx="2">
                  <c:v>2019</c:v>
                </c:pt>
                <c:pt idx="3">
                  <c:v>2018</c:v>
                </c:pt>
                <c:pt idx="4">
                  <c:v>2017</c:v>
                </c:pt>
              </c:numCache>
            </c:numRef>
          </c:xVal>
          <c:yVal>
            <c:numRef>
              <c:f>('Overall Birth Rate'!$L$13,'Overall Birth Rate'!$L$15,'Overall Birth Rate'!$L$17,'Overall Birth Rate'!$L$19,'Overall Birth Rate'!$L$21)</c:f>
              <c:numCache>
                <c:formatCode>0.0</c:formatCode>
                <c:ptCount val="5"/>
                <c:pt idx="0">
                  <c:v>12.3</c:v>
                </c:pt>
                <c:pt idx="1">
                  <c:v>13</c:v>
                </c:pt>
                <c:pt idx="2">
                  <c:v>13.7</c:v>
                </c:pt>
                <c:pt idx="3">
                  <c:v>14.6</c:v>
                </c:pt>
                <c:pt idx="4">
                  <c:v>14.8</c:v>
                </c:pt>
              </c:numCache>
            </c:numRef>
          </c:yVal>
          <c:smooth val="0"/>
          <c:extLst>
            <c:ext xmlns:c16="http://schemas.microsoft.com/office/drawing/2014/chart" uri="{C3380CC4-5D6E-409C-BE32-E72D297353CC}">
              <c16:uniqueId val="{00000004-4E4A-43B0-AE2C-0E26146CB7ED}"/>
            </c:ext>
          </c:extLst>
        </c:ser>
        <c:dLbls>
          <c:showLegendKey val="0"/>
          <c:showVal val="0"/>
          <c:showCatName val="0"/>
          <c:showSerName val="0"/>
          <c:showPercent val="0"/>
          <c:showBubbleSize val="0"/>
        </c:dLbls>
        <c:axId val="370416984"/>
        <c:axId val="370414240"/>
        <c:extLst>
          <c:ext xmlns:c15="http://schemas.microsoft.com/office/drawing/2012/chart" uri="{02D57815-91ED-43cb-92C2-25804820EDAC}">
            <c15:filteredScatterSeries>
              <c15:ser>
                <c:idx val="1"/>
                <c:order val="1"/>
                <c:tx>
                  <c:strRef>
                    <c:extLst>
                      <c:ext uri="{02D57815-91ED-43cb-92C2-25804820EDAC}">
                        <c15:formulaRef>
                          <c15:sqref>'[2]Heart Disease'!$C$2</c15:sqref>
                        </c15:formulaRef>
                      </c:ext>
                    </c:extLst>
                    <c:strCache>
                      <c:ptCount val="1"/>
                      <c:pt idx="0">
                        <c:v>#REF!</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extLst>
                      <c:ex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c:ext uri="{02D57815-91ED-43cb-92C2-25804820EDAC}">
                        <c15:formulaRef>
                          <c15:sqref>'[3]Heart Disease'!$C$3:$C$8</c15:sqref>
                        </c15:formulaRef>
                      </c:ext>
                    </c:extLst>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5-4E4A-43B0-AE2C-0E26146CB7ED}"/>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'[2]Heart Disease'!$D$2</c15:sqref>
                        </c15:formulaRef>
                      </c:ext>
                    </c:extLst>
                    <c:strCache>
                      <c:ptCount val="1"/>
                      <c:pt idx="0">
                        <c:v>#REF!</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4E4A-43B0-AE2C-0E26146CB7ED}"/>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'[2]Heart Disease'!$F$2</c15:sqref>
                        </c15:formulaRef>
                      </c:ext>
                    </c:extLst>
                    <c:strCache>
                      <c:ptCount val="1"/>
                      <c:pt idx="0">
                        <c:v>#REF!</c:v>
                      </c:pt>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Disease'!$F$3:$F$8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7-4E4A-43B0-AE2C-0E26146CB7ED}"/>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'[2]Heart Disease'!$G$2</c15:sqref>
                        </c15:formulaRef>
                      </c:ext>
                    </c:extLst>
                    <c:strCache>
                      <c:ptCount val="1"/>
                      <c:pt idx="0">
                        <c:v>#REF!</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4E4A-43B0-AE2C-0E26146CB7ED}"/>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'[2]Heart Disease'!$I$2</c15:sqref>
                        </c15:formulaRef>
                      </c:ext>
                    </c:extLst>
                    <c:strCache>
                      <c:ptCount val="1"/>
                      <c:pt idx="0">
                        <c:v>#REF!</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Disease'!$I$3:$I$8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9-4E4A-43B0-AE2C-0E26146CB7ED}"/>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'[2]Heart Disease'!$J$2</c15:sqref>
                        </c15:formulaRef>
                      </c:ext>
                    </c:extLst>
                    <c:strCache>
                      <c:ptCount val="1"/>
                      <c:pt idx="0">
                        <c:v>#REF!</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4E4A-43B0-AE2C-0E26146CB7ED}"/>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'[2]Heart Disease'!$L$2</c15:sqref>
                        </c15:formulaRef>
                      </c:ext>
                    </c:extLst>
                    <c:strCache>
                      <c:ptCount val="1"/>
                      <c:pt idx="0">
                        <c:v>#REF!</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Disease'!$L$3:$L$8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B-4E4A-43B0-AE2C-0E26146CB7ED}"/>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'[2]Heart Disease'!$M$2</c15:sqref>
                        </c15:formulaRef>
                      </c:ext>
                    </c:extLst>
                    <c:strCache>
                      <c:ptCount val="1"/>
                      <c:pt idx="0">
                        <c:v>#REF!</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4E4A-43B0-AE2C-0E26146CB7ED}"/>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'[2]Heart Disease'!$O$2</c15:sqref>
                        </c15:formulaRef>
                      </c:ext>
                    </c:extLst>
                    <c:strCache>
                      <c:ptCount val="1"/>
                      <c:pt idx="0">
                        <c:v>#REF!</c:v>
                      </c:pt>
                    </c:strCache>
                  </c:strRef>
                </c:tx>
                <c:spPr>
                  <a:ln w="19050" cap="rnd">
                    <a:solidFill>
                      <a:srgbClr val="7030A0"/>
                    </a:solidFill>
                    <a:round/>
                  </a:ln>
                  <a:effectLst/>
                </c:spPr>
                <c:marker>
                  <c:symbol val="star"/>
                  <c:size val="5"/>
                  <c:spPr>
                    <a:noFill/>
                    <a:ln w="9525">
                      <a:solidFill>
                        <a:srgbClr val="7030A0"/>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Disease'!$O$3:$O$8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D-4E4A-43B0-AE2C-0E26146CB7ED}"/>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'[2]Heart Disease'!$P$2</c15:sqref>
                        </c15:formulaRef>
                      </c:ext>
                    </c:extLst>
                    <c:strCache>
                      <c:ptCount val="1"/>
                      <c:pt idx="0">
                        <c:v>#REF!</c:v>
                      </c:pt>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4E4A-43B0-AE2C-0E26146CB7ED}"/>
                  </c:ext>
                </c:extLst>
              </c15:ser>
            </c15:filteredScatterSeries>
          </c:ext>
        </c:extLst>
      </c:scatterChart>
      <c:valAx>
        <c:axId val="370416984"/>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14240"/>
        <c:crosses val="autoZero"/>
        <c:crossBetween val="midCat"/>
        <c:majorUnit val="1"/>
        <c:minorUnit val="0.5"/>
      </c:valAx>
      <c:valAx>
        <c:axId val="370414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16984"/>
        <c:crosses val="autoZero"/>
        <c:crossBetween val="midCat"/>
        <c:majorUnit val="5"/>
        <c:minorUnit val="1"/>
      </c:valAx>
      <c:spPr>
        <a:noFill/>
        <a:ln>
          <a:noFill/>
        </a:ln>
        <a:effectLst/>
      </c:spPr>
    </c:plotArea>
    <c:legend>
      <c:legendPos val="b"/>
      <c:layout>
        <c:manualLayout>
          <c:xMode val="edge"/>
          <c:yMode val="edge"/>
          <c:x val="2.7369202612049733E-2"/>
          <c:y val="0.82661093289264775"/>
          <c:w val="0.95091945190019567"/>
          <c:h val="0.1237224976507566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'Teen Birth Rate'!$C$11</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('Teen Birth Rate'!$B$13,'Teen Birth Rate'!$B$15,'Teen Birth Rate'!$B$17,'Teen Birth Rate'!$B$19,'Teen Birth Rate'!$B$21)</c:f>
              <c:numCache>
                <c:formatCode>General</c:formatCode>
                <c:ptCount val="5"/>
                <c:pt idx="0">
                  <c:v>2021</c:v>
                </c:pt>
                <c:pt idx="1">
                  <c:v>2020</c:v>
                </c:pt>
                <c:pt idx="2">
                  <c:v>2019</c:v>
                </c:pt>
                <c:pt idx="3">
                  <c:v>2018</c:v>
                </c:pt>
                <c:pt idx="4">
                  <c:v>2017</c:v>
                </c:pt>
              </c:numCache>
            </c:numRef>
          </c:xVal>
          <c:yVal>
            <c:numRef>
              <c:f>('Teen Birth Rate'!$D$13,'Teen Birth Rate'!$D$15,'Teen Birth Rate'!$D$17,'Teen Birth Rate'!$D$19,'Teen Birth Rate'!$D$21)</c:f>
              <c:numCache>
                <c:formatCode>0.0</c:formatCode>
                <c:ptCount val="5"/>
                <c:pt idx="0">
                  <c:v>7.8</c:v>
                </c:pt>
                <c:pt idx="1">
                  <c:v>9.3000000000000007</c:v>
                </c:pt>
                <c:pt idx="2">
                  <c:v>9.6999999999999993</c:v>
                </c:pt>
                <c:pt idx="3">
                  <c:v>11.1</c:v>
                </c:pt>
                <c:pt idx="4">
                  <c:v>11.9</c:v>
                </c:pt>
              </c:numCache>
            </c:numRef>
          </c:yVal>
          <c:smooth val="0"/>
          <c:extLst>
            <c:ext xmlns:c16="http://schemas.microsoft.com/office/drawing/2014/chart" uri="{C3380CC4-5D6E-409C-BE32-E72D297353CC}">
              <c16:uniqueId val="{00000000-BFB1-4564-A16F-4E85757C78F6}"/>
            </c:ext>
          </c:extLst>
        </c:ser>
        <c:ser>
          <c:idx val="3"/>
          <c:order val="3"/>
          <c:tx>
            <c:strRef>
              <c:f>'Teen Birth Rate'!$E$11</c:f>
              <c:strCache>
                <c:ptCount val="1"/>
                <c:pt idx="0">
                  <c:v>Black - non-Hispanic</c:v>
                </c:pt>
              </c:strCache>
            </c:strRef>
          </c:tx>
          <c:spPr>
            <a:ln w="19050" cap="rnd">
              <a:solidFill>
                <a:schemeClr val="accent4"/>
              </a:solidFill>
              <a:round/>
            </a:ln>
            <a:effectLst/>
          </c:spPr>
          <c:marker>
            <c:symbol val="circle"/>
            <c:size val="6"/>
            <c:spPr>
              <a:solidFill>
                <a:schemeClr val="accent2"/>
              </a:solidFill>
              <a:ln w="9525">
                <a:solidFill>
                  <a:schemeClr val="accent2"/>
                </a:solidFill>
              </a:ln>
              <a:effectLst/>
            </c:spPr>
          </c:marker>
          <c:xVal>
            <c:numRef>
              <c:f>('Teen Birth Rate'!$B$13,'Teen Birth Rate'!$B$15,'Teen Birth Rate'!$B$17,'Teen Birth Rate'!$B$19,'Teen Birth Rate'!$B$21)</c:f>
              <c:numCache>
                <c:formatCode>General</c:formatCode>
                <c:ptCount val="5"/>
                <c:pt idx="0">
                  <c:v>2021</c:v>
                </c:pt>
                <c:pt idx="1">
                  <c:v>2020</c:v>
                </c:pt>
                <c:pt idx="2">
                  <c:v>2019</c:v>
                </c:pt>
                <c:pt idx="3">
                  <c:v>2018</c:v>
                </c:pt>
                <c:pt idx="4">
                  <c:v>2017</c:v>
                </c:pt>
              </c:numCache>
            </c:numRef>
          </c:xVal>
          <c:yVal>
            <c:numRef>
              <c:f>('Teen Birth Rate'!$F$13,'Teen Birth Rate'!$F$15,'Teen Birth Rate'!$F$17,'Teen Birth Rate'!$F$19,'Teen Birth Rate'!$F$21)</c:f>
              <c:numCache>
                <c:formatCode>0.0</c:formatCode>
                <c:ptCount val="5"/>
                <c:pt idx="0">
                  <c:v>28.7</c:v>
                </c:pt>
                <c:pt idx="1">
                  <c:v>32.700000000000003</c:v>
                </c:pt>
                <c:pt idx="2">
                  <c:v>35.200000000000003</c:v>
                </c:pt>
                <c:pt idx="3">
                  <c:v>34.700000000000003</c:v>
                </c:pt>
                <c:pt idx="4">
                  <c:v>38.799999999999997</c:v>
                </c:pt>
              </c:numCache>
            </c:numRef>
          </c:yVal>
          <c:smooth val="0"/>
          <c:extLst>
            <c:ext xmlns:c16="http://schemas.microsoft.com/office/drawing/2014/chart" uri="{C3380CC4-5D6E-409C-BE32-E72D297353CC}">
              <c16:uniqueId val="{00000001-BFB1-4564-A16F-4E85757C78F6}"/>
            </c:ext>
          </c:extLst>
        </c:ser>
        <c:ser>
          <c:idx val="6"/>
          <c:order val="6"/>
          <c:tx>
            <c:strRef>
              <c:f>'Teen Birth Rate'!$G$11</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('Teen Birth Rate'!$B$13,'Teen Birth Rate'!$B$15,'Teen Birth Rate'!$B$17,'Teen Birth Rate'!$B$19,'Teen Birth Rate'!$B$21)</c:f>
              <c:numCache>
                <c:formatCode>General</c:formatCode>
                <c:ptCount val="5"/>
                <c:pt idx="0">
                  <c:v>2021</c:v>
                </c:pt>
                <c:pt idx="1">
                  <c:v>2020</c:v>
                </c:pt>
                <c:pt idx="2">
                  <c:v>2019</c:v>
                </c:pt>
                <c:pt idx="3">
                  <c:v>2018</c:v>
                </c:pt>
                <c:pt idx="4">
                  <c:v>2017</c:v>
                </c:pt>
              </c:numCache>
            </c:numRef>
          </c:xVal>
          <c:yVal>
            <c:numRef>
              <c:f>('Teen Birth Rate'!$H$13,'Teen Birth Rate'!$H$15,'Teen Birth Rate'!$H$17,'Teen Birth Rate'!$H$19,'Teen Birth Rate'!$H$21)</c:f>
              <c:numCache>
                <c:formatCode>0.0</c:formatCode>
                <c:ptCount val="5"/>
                <c:pt idx="0">
                  <c:v>14.2</c:v>
                </c:pt>
                <c:pt idx="1">
                  <c:v>17.600000000000001</c:v>
                </c:pt>
                <c:pt idx="2">
                  <c:v>22.4</c:v>
                </c:pt>
                <c:pt idx="3">
                  <c:v>26.7</c:v>
                </c:pt>
                <c:pt idx="4">
                  <c:v>25.3</c:v>
                </c:pt>
              </c:numCache>
            </c:numRef>
          </c:yVal>
          <c:smooth val="0"/>
          <c:extLst>
            <c:ext xmlns:c16="http://schemas.microsoft.com/office/drawing/2014/chart" uri="{C3380CC4-5D6E-409C-BE32-E72D297353CC}">
              <c16:uniqueId val="{00000002-BFB1-4564-A16F-4E85757C78F6}"/>
            </c:ext>
          </c:extLst>
        </c:ser>
        <c:ser>
          <c:idx val="9"/>
          <c:order val="9"/>
          <c:tx>
            <c:strRef>
              <c:f>'Teen Birth Rate'!$I$11</c:f>
              <c:strCache>
                <c:ptCount val="1"/>
                <c:pt idx="0">
                  <c:v>API - non-Hispanic</c:v>
                </c:pt>
              </c:strCache>
            </c:strRef>
          </c:tx>
          <c:spPr>
            <a:ln w="19050" cap="rnd">
              <a:solidFill>
                <a:schemeClr val="accent5"/>
              </a:solidFill>
              <a:round/>
            </a:ln>
            <a:effectLst/>
          </c:spPr>
          <c:marker>
            <c:symbol val="triangle"/>
            <c:size val="5"/>
            <c:spPr>
              <a:solidFill>
                <a:schemeClr val="accent1"/>
              </a:solidFill>
              <a:ln w="9525">
                <a:solidFill>
                  <a:schemeClr val="accent1"/>
                </a:solidFill>
              </a:ln>
              <a:effectLst/>
            </c:spPr>
          </c:marker>
          <c:xVal>
            <c:numRef>
              <c:f>('Teen Birth Rate'!$B$13,'Teen Birth Rate'!$B$15,'Teen Birth Rate'!$B$17,'Teen Birth Rate'!$B$19,'Teen Birth Rate'!$B$21)</c:f>
              <c:numCache>
                <c:formatCode>General</c:formatCode>
                <c:ptCount val="5"/>
                <c:pt idx="0">
                  <c:v>2021</c:v>
                </c:pt>
                <c:pt idx="1">
                  <c:v>2020</c:v>
                </c:pt>
                <c:pt idx="2">
                  <c:v>2019</c:v>
                </c:pt>
                <c:pt idx="3">
                  <c:v>2018</c:v>
                </c:pt>
                <c:pt idx="4">
                  <c:v>2017</c:v>
                </c:pt>
              </c:numCache>
            </c:numRef>
          </c:xVal>
          <c:yVal>
            <c:numRef>
              <c:f>('Teen Birth Rate'!$J$13,'Teen Birth Rate'!$J$15,'Teen Birth Rate'!$J$17,'Teen Birth Rate'!$J$19,'Teen Birth Rate'!$J$21)</c:f>
              <c:numCache>
                <c:formatCode>0.0</c:formatCode>
                <c:ptCount val="5"/>
                <c:pt idx="0">
                  <c:v>3.5</c:v>
                </c:pt>
                <c:pt idx="1">
                  <c:v>4.4000000000000004</c:v>
                </c:pt>
                <c:pt idx="2">
                  <c:v>5.0999999999999996</c:v>
                </c:pt>
                <c:pt idx="3">
                  <c:v>4.9000000000000004</c:v>
                </c:pt>
                <c:pt idx="4">
                  <c:v>6.4</c:v>
                </c:pt>
              </c:numCache>
            </c:numRef>
          </c:yVal>
          <c:smooth val="0"/>
          <c:extLst>
            <c:ext xmlns:c16="http://schemas.microsoft.com/office/drawing/2014/chart" uri="{C3380CC4-5D6E-409C-BE32-E72D297353CC}">
              <c16:uniqueId val="{00000003-BFB1-4564-A16F-4E85757C78F6}"/>
            </c:ext>
          </c:extLst>
        </c:ser>
        <c:ser>
          <c:idx val="12"/>
          <c:order val="12"/>
          <c:tx>
            <c:strRef>
              <c:f>'Teen Birth Rate'!$K$11</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('Teen Birth Rate'!$B$13,'Teen Birth Rate'!$B$15,'Teen Birth Rate'!$B$17,'Teen Birth Rate'!$B$19,'Teen Birth Rate'!$B$21)</c:f>
              <c:numCache>
                <c:formatCode>General</c:formatCode>
                <c:ptCount val="5"/>
                <c:pt idx="0">
                  <c:v>2021</c:v>
                </c:pt>
                <c:pt idx="1">
                  <c:v>2020</c:v>
                </c:pt>
                <c:pt idx="2">
                  <c:v>2019</c:v>
                </c:pt>
                <c:pt idx="3">
                  <c:v>2018</c:v>
                </c:pt>
                <c:pt idx="4">
                  <c:v>2017</c:v>
                </c:pt>
              </c:numCache>
            </c:numRef>
          </c:xVal>
          <c:yVal>
            <c:numRef>
              <c:f>('Teen Birth Rate'!$L$13,'Teen Birth Rate'!$L$15,'Teen Birth Rate'!$L$17,'Teen Birth Rate'!$L$19,'Teen Birth Rate'!$L$21)</c:f>
              <c:numCache>
                <c:formatCode>0.0</c:formatCode>
                <c:ptCount val="5"/>
                <c:pt idx="0">
                  <c:v>14.7</c:v>
                </c:pt>
                <c:pt idx="1">
                  <c:v>16.8</c:v>
                </c:pt>
                <c:pt idx="2">
                  <c:v>20</c:v>
                </c:pt>
                <c:pt idx="3">
                  <c:v>22.2</c:v>
                </c:pt>
                <c:pt idx="4">
                  <c:v>24.4</c:v>
                </c:pt>
              </c:numCache>
            </c:numRef>
          </c:yVal>
          <c:smooth val="0"/>
          <c:extLst>
            <c:ext xmlns:c16="http://schemas.microsoft.com/office/drawing/2014/chart" uri="{C3380CC4-5D6E-409C-BE32-E72D297353CC}">
              <c16:uniqueId val="{00000004-BFB1-4564-A16F-4E85757C78F6}"/>
            </c:ext>
          </c:extLst>
        </c:ser>
        <c:dLbls>
          <c:showLegendKey val="0"/>
          <c:showVal val="0"/>
          <c:showCatName val="0"/>
          <c:showSerName val="0"/>
          <c:showPercent val="0"/>
          <c:showBubbleSize val="0"/>
        </c:dLbls>
        <c:axId val="370411104"/>
        <c:axId val="370416200"/>
        <c:extLst>
          <c:ext xmlns:c15="http://schemas.microsoft.com/office/drawing/2012/chart" uri="{02D57815-91ED-43cb-92C2-25804820EDAC}">
            <c15:filteredScatterSeries>
              <c15:ser>
                <c:idx val="1"/>
                <c:order val="1"/>
                <c:tx>
                  <c:strRef>
                    <c:extLst>
                      <c:ext uri="{02D57815-91ED-43cb-92C2-25804820EDAC}">
                        <c15:formulaRef>
                          <c15:sqref>'[2]Heart Disease'!$C$2</c15:sqref>
                        </c15:formulaRef>
                      </c:ext>
                    </c:extLst>
                    <c:strCache>
                      <c:ptCount val="1"/>
                      <c:pt idx="0">
                        <c:v>#REF!</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extLst>
                      <c:ex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c:ext uri="{02D57815-91ED-43cb-92C2-25804820EDAC}">
                        <c15:formulaRef>
                          <c15:sqref>'[3]Heart Disease'!$C$3:$C$8</c15:sqref>
                        </c15:formulaRef>
                      </c:ext>
                    </c:extLst>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5-BFB1-4564-A16F-4E85757C78F6}"/>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'[2]Heart Disease'!$D$2</c15:sqref>
                        </c15:formulaRef>
                      </c:ext>
                    </c:extLst>
                    <c:strCache>
                      <c:ptCount val="1"/>
                      <c:pt idx="0">
                        <c:v>#REF!</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BFB1-4564-A16F-4E85757C78F6}"/>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'[2]Heart Disease'!$F$2</c15:sqref>
                        </c15:formulaRef>
                      </c:ext>
                    </c:extLst>
                    <c:strCache>
                      <c:ptCount val="1"/>
                      <c:pt idx="0">
                        <c:v>#REF!</c:v>
                      </c:pt>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Disease'!$F$3:$F$8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7-BFB1-4564-A16F-4E85757C78F6}"/>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'[2]Heart Disease'!$G$2</c15:sqref>
                        </c15:formulaRef>
                      </c:ext>
                    </c:extLst>
                    <c:strCache>
                      <c:ptCount val="1"/>
                      <c:pt idx="0">
                        <c:v>#REF!</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BFB1-4564-A16F-4E85757C78F6}"/>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'[2]Heart Disease'!$I$2</c15:sqref>
                        </c15:formulaRef>
                      </c:ext>
                    </c:extLst>
                    <c:strCache>
                      <c:ptCount val="1"/>
                      <c:pt idx="0">
                        <c:v>#REF!</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Disease'!$I$3:$I$8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9-BFB1-4564-A16F-4E85757C78F6}"/>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'[2]Heart Disease'!$J$2</c15:sqref>
                        </c15:formulaRef>
                      </c:ext>
                    </c:extLst>
                    <c:strCache>
                      <c:ptCount val="1"/>
                      <c:pt idx="0">
                        <c:v>#REF!</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BFB1-4564-A16F-4E85757C78F6}"/>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'[2]Heart Disease'!$L$2</c15:sqref>
                        </c15:formulaRef>
                      </c:ext>
                    </c:extLst>
                    <c:strCache>
                      <c:ptCount val="1"/>
                      <c:pt idx="0">
                        <c:v>#REF!</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Disease'!$L$3:$L$8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B-BFB1-4564-A16F-4E85757C78F6}"/>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'[2]Heart Disease'!$M$2</c15:sqref>
                        </c15:formulaRef>
                      </c:ext>
                    </c:extLst>
                    <c:strCache>
                      <c:ptCount val="1"/>
                      <c:pt idx="0">
                        <c:v>#REF!</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BFB1-4564-A16F-4E85757C78F6}"/>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'[2]Heart Disease'!$O$2</c15:sqref>
                        </c15:formulaRef>
                      </c:ext>
                    </c:extLst>
                    <c:strCache>
                      <c:ptCount val="1"/>
                      <c:pt idx="0">
                        <c:v>#REF!</c:v>
                      </c:pt>
                    </c:strCache>
                  </c:strRef>
                </c:tx>
                <c:spPr>
                  <a:ln w="19050" cap="rnd">
                    <a:solidFill>
                      <a:srgbClr val="7030A0"/>
                    </a:solidFill>
                    <a:round/>
                  </a:ln>
                  <a:effectLst/>
                </c:spPr>
                <c:marker>
                  <c:symbol val="star"/>
                  <c:size val="5"/>
                  <c:spPr>
                    <a:noFill/>
                    <a:ln w="9525">
                      <a:solidFill>
                        <a:srgbClr val="7030A0"/>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Disease'!$O$3:$O$8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D-BFB1-4564-A16F-4E85757C78F6}"/>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'[2]Heart Disease'!$P$2</c15:sqref>
                        </c15:formulaRef>
                      </c:ext>
                    </c:extLst>
                    <c:strCache>
                      <c:ptCount val="1"/>
                      <c:pt idx="0">
                        <c:v>#REF!</c:v>
                      </c:pt>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numRef>
                    <c:extLst xmlns:c15="http://schemas.microsoft.com/office/drawing/2012/chart">
                      <c:ext xmlns:c15="http://schemas.microsoft.com/office/drawing/2012/chart" uri="{02D57815-91ED-43cb-92C2-25804820EDAC}">
                        <c15:formulaRef>
                          <c15:sqref>'[3]Heart Disease'!$A$3:$A$8</c15:sqref>
                        </c15:formulaRef>
                      </c:ext>
                    </c:extLst>
                    <c:numCache>
                      <c:formatCode>General</c:formatCode>
                      <c:ptCount val="6"/>
                      <c:pt idx="0">
                        <c:v>0</c:v>
                      </c:pt>
                      <c:pt idx="1">
                        <c:v>0</c:v>
                      </c:pt>
                      <c:pt idx="2">
                        <c:v>0</c:v>
                      </c:pt>
                      <c:pt idx="3">
                        <c:v>0</c:v>
                      </c:pt>
                      <c:pt idx="4">
                        <c:v>0</c:v>
                      </c:pt>
                      <c:pt idx="5">
                        <c:v>0</c:v>
                      </c:pt>
                    </c:numCache>
                  </c:numRef>
                </c:xVal>
                <c:yVal>
                  <c:numRef>
                    <c:extLst xmlns:c15="http://schemas.microsoft.com/office/drawing/2012/chart">
                      <c:ext xmlns:c15="http://schemas.microsoft.com/office/drawing/2012/chart" uri="{02D57815-91ED-43cb-92C2-25804820EDAC}">
                        <c15:formulaRef>
                          <c15:sqref>'[3]Heart Disease'!$P$3:$P$8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BFB1-4564-A16F-4E85757C78F6}"/>
                  </c:ext>
                </c:extLst>
              </c15:ser>
            </c15:filteredScatterSeries>
          </c:ext>
        </c:extLst>
      </c:scatterChart>
      <c:valAx>
        <c:axId val="370411104"/>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16200"/>
        <c:crosses val="autoZero"/>
        <c:crossBetween val="midCat"/>
        <c:majorUnit val="1"/>
        <c:minorUnit val="0.5"/>
      </c:valAx>
      <c:valAx>
        <c:axId val="370416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11104"/>
        <c:crosses val="autoZero"/>
        <c:crossBetween val="midCat"/>
        <c:majorUnit val="10"/>
      </c:valAx>
      <c:spPr>
        <a:noFill/>
        <a:ln>
          <a:noFill/>
        </a:ln>
        <a:effectLst/>
      </c:spPr>
    </c:plotArea>
    <c:legend>
      <c:legendPos val="b"/>
      <c:layout>
        <c:manualLayout>
          <c:xMode val="edge"/>
          <c:yMode val="edge"/>
          <c:x val="4.6296296296296294E-2"/>
          <c:y val="0.83531254593175863"/>
          <c:w val="0.9"/>
          <c:h val="0.1128713456272511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22512201720112E-2"/>
          <c:y val="5.320612295725808E-2"/>
          <c:w val="0.92882525893574464"/>
          <c:h val="0.8416746864975212"/>
        </c:manualLayout>
      </c:layout>
      <c:barChart>
        <c:barDir val="col"/>
        <c:grouping val="clustered"/>
        <c:varyColors val="0"/>
        <c:ser>
          <c:idx val="0"/>
          <c:order val="0"/>
          <c:spPr>
            <a:solidFill>
              <a:srgbClr val="C00000"/>
            </a:solidFill>
            <a:ln>
              <a:solidFill>
                <a:schemeClr val="tx1"/>
              </a:solidFill>
            </a:ln>
            <a:effectLst/>
          </c:spPr>
          <c:invertIfNegative val="0"/>
          <c:dPt>
            <c:idx val="1"/>
            <c:invertIfNegative val="0"/>
            <c:bubble3D val="0"/>
            <c:spPr>
              <a:pattFill prst="pct70">
                <a:fgClr>
                  <a:schemeClr val="accent2"/>
                </a:fgClr>
                <a:bgClr>
                  <a:schemeClr val="bg1"/>
                </a:bgClr>
              </a:pattFill>
              <a:ln>
                <a:solidFill>
                  <a:schemeClr val="tx1"/>
                </a:solidFill>
              </a:ln>
              <a:effectLst/>
            </c:spPr>
            <c:extLst>
              <c:ext xmlns:c16="http://schemas.microsoft.com/office/drawing/2014/chart" uri="{C3380CC4-5D6E-409C-BE32-E72D297353CC}">
                <c16:uniqueId val="{00000001-6D67-4BBC-986C-D6901D5A56AF}"/>
              </c:ext>
            </c:extLst>
          </c:dPt>
          <c:dPt>
            <c:idx val="2"/>
            <c:invertIfNegative val="0"/>
            <c:bubble3D val="0"/>
            <c:spPr>
              <a:solidFill>
                <a:schemeClr val="accent6"/>
              </a:solidFill>
              <a:ln>
                <a:solidFill>
                  <a:schemeClr val="tx1"/>
                </a:solidFill>
              </a:ln>
              <a:effectLst/>
            </c:spPr>
            <c:extLst>
              <c:ext xmlns:c16="http://schemas.microsoft.com/office/drawing/2014/chart" uri="{C3380CC4-5D6E-409C-BE32-E72D297353CC}">
                <c16:uniqueId val="{00000003-6D67-4BBC-986C-D6901D5A56AF}"/>
              </c:ext>
            </c:extLst>
          </c:dPt>
          <c:dPt>
            <c:idx val="3"/>
            <c:invertIfNegative val="0"/>
            <c:bubble3D val="0"/>
            <c:spPr>
              <a:pattFill prst="dkDnDiag">
                <a:fgClr>
                  <a:schemeClr val="accent1"/>
                </a:fgClr>
                <a:bgClr>
                  <a:schemeClr val="bg1"/>
                </a:bgClr>
              </a:pattFill>
              <a:ln>
                <a:solidFill>
                  <a:schemeClr val="tx1"/>
                </a:solidFill>
              </a:ln>
              <a:effectLst/>
            </c:spPr>
            <c:extLst>
              <c:ext xmlns:c16="http://schemas.microsoft.com/office/drawing/2014/chart" uri="{C3380CC4-5D6E-409C-BE32-E72D297353CC}">
                <c16:uniqueId val="{00000005-6D67-4BBC-986C-D6901D5A56AF}"/>
              </c:ext>
            </c:extLst>
          </c:dPt>
          <c:dPt>
            <c:idx val="4"/>
            <c:invertIfNegative val="0"/>
            <c:bubble3D val="0"/>
            <c:spPr>
              <a:solidFill>
                <a:srgbClr val="7030A0"/>
              </a:solidFill>
              <a:ln>
                <a:solidFill>
                  <a:schemeClr val="tx1"/>
                </a:solidFill>
              </a:ln>
              <a:effectLst/>
            </c:spPr>
            <c:extLst>
              <c:ext xmlns:c16="http://schemas.microsoft.com/office/drawing/2014/chart" uri="{C3380CC4-5D6E-409C-BE32-E72D297353CC}">
                <c16:uniqueId val="{00000007-6D67-4BBC-986C-D6901D5A56AF}"/>
              </c:ext>
            </c:extLst>
          </c:dPt>
          <c:errBars>
            <c:errBarType val="both"/>
            <c:errValType val="cust"/>
            <c:noEndCap val="0"/>
            <c:plus>
              <c:numRef>
                <c:f>'Mental Health'!$N$7:$R$7</c:f>
                <c:numCache>
                  <c:formatCode>General</c:formatCode>
                  <c:ptCount val="5"/>
                  <c:pt idx="0">
                    <c:v>2.7288999999999994E-2</c:v>
                  </c:pt>
                  <c:pt idx="1">
                    <c:v>8.2953000000000013E-2</c:v>
                  </c:pt>
                  <c:pt idx="2">
                    <c:v>0.18096500000000001</c:v>
                  </c:pt>
                  <c:pt idx="3">
                    <c:v>8.0584000000000003E-2</c:v>
                  </c:pt>
                  <c:pt idx="4">
                    <c:v>4.0010000000000011E-2</c:v>
                  </c:pt>
                </c:numCache>
              </c:numRef>
            </c:plus>
            <c:minus>
              <c:numRef>
                <c:f>'Mental Health'!$N$8:$R$8</c:f>
                <c:numCache>
                  <c:formatCode>General</c:formatCode>
                  <c:ptCount val="5"/>
                  <c:pt idx="0">
                    <c:v>2.7288999999999994E-2</c:v>
                  </c:pt>
                  <c:pt idx="1">
                    <c:v>8.2953000000000013E-2</c:v>
                  </c:pt>
                  <c:pt idx="2">
                    <c:v>0.18096500000000001</c:v>
                  </c:pt>
                  <c:pt idx="3">
                    <c:v>8.0584000000000003E-2</c:v>
                  </c:pt>
                  <c:pt idx="4">
                    <c:v>4.0010000000000011E-2</c:v>
                  </c:pt>
                </c:numCache>
              </c:numRef>
            </c:minus>
            <c:spPr>
              <a:noFill/>
              <a:ln w="9525" cap="flat" cmpd="sng" algn="ctr">
                <a:solidFill>
                  <a:schemeClr val="tx1">
                    <a:lumMod val="65000"/>
                    <a:lumOff val="35000"/>
                  </a:schemeClr>
                </a:solidFill>
                <a:round/>
              </a:ln>
              <a:effectLst/>
            </c:spPr>
          </c:errBars>
          <c:cat>
            <c:strRef>
              <c:f>'Mental Health'!$N$3:$R$3</c:f>
              <c:strCache>
                <c:ptCount val="5"/>
                <c:pt idx="0">
                  <c:v>White</c:v>
                </c:pt>
                <c:pt idx="1">
                  <c:v>Black</c:v>
                </c:pt>
                <c:pt idx="2">
                  <c:v>AIAN</c:v>
                </c:pt>
                <c:pt idx="3">
                  <c:v>API</c:v>
                </c:pt>
                <c:pt idx="4">
                  <c:v>Hispanic</c:v>
                </c:pt>
              </c:strCache>
            </c:strRef>
          </c:cat>
          <c:val>
            <c:numRef>
              <c:f>'Mental Health'!$N$5:$R$5</c:f>
              <c:numCache>
                <c:formatCode>0.0%</c:formatCode>
                <c:ptCount val="5"/>
                <c:pt idx="0">
                  <c:v>0.18270299999999998</c:v>
                </c:pt>
                <c:pt idx="1">
                  <c:v>0.18671199999999999</c:v>
                </c:pt>
                <c:pt idx="2">
                  <c:v>0.16958400000000001</c:v>
                </c:pt>
                <c:pt idx="3">
                  <c:v>0.11125500000000001</c:v>
                </c:pt>
                <c:pt idx="4">
                  <c:v>0.15978799999999999</c:v>
                </c:pt>
              </c:numCache>
            </c:numRef>
          </c:val>
          <c:extLst>
            <c:ext xmlns:c16="http://schemas.microsoft.com/office/drawing/2014/chart" uri="{C3380CC4-5D6E-409C-BE32-E72D297353CC}">
              <c16:uniqueId val="{00000008-6D67-4BBC-986C-D6901D5A56AF}"/>
            </c:ext>
          </c:extLst>
        </c:ser>
        <c:dLbls>
          <c:showLegendKey val="0"/>
          <c:showVal val="0"/>
          <c:showCatName val="0"/>
          <c:showSerName val="0"/>
          <c:showPercent val="0"/>
          <c:showBubbleSize val="0"/>
        </c:dLbls>
        <c:gapWidth val="44"/>
        <c:overlap val="-27"/>
        <c:axId val="506904616"/>
        <c:axId val="506905400"/>
      </c:barChart>
      <c:catAx>
        <c:axId val="50690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905400"/>
        <c:crosses val="autoZero"/>
        <c:auto val="1"/>
        <c:lblAlgn val="ctr"/>
        <c:lblOffset val="100"/>
        <c:noMultiLvlLbl val="0"/>
      </c:catAx>
      <c:valAx>
        <c:axId val="506905400"/>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9046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97777561086605E-2"/>
          <c:y val="5.3206109652960035E-2"/>
          <c:w val="0.91454247011693202"/>
          <c:h val="0.8416746864975212"/>
        </c:manualLayout>
      </c:layout>
      <c:barChart>
        <c:barDir val="col"/>
        <c:grouping val="clustered"/>
        <c:varyColors val="0"/>
        <c:ser>
          <c:idx val="0"/>
          <c:order val="0"/>
          <c:spPr>
            <a:solidFill>
              <a:srgbClr val="C00000"/>
            </a:solidFill>
            <a:ln>
              <a:solidFill>
                <a:schemeClr val="tx1"/>
              </a:solidFill>
            </a:ln>
            <a:effectLst/>
          </c:spPr>
          <c:invertIfNegative val="0"/>
          <c:dPt>
            <c:idx val="1"/>
            <c:invertIfNegative val="0"/>
            <c:bubble3D val="0"/>
            <c:spPr>
              <a:pattFill prst="pct70">
                <a:fgClr>
                  <a:schemeClr val="accent2"/>
                </a:fgClr>
                <a:bgClr>
                  <a:schemeClr val="bg1"/>
                </a:bgClr>
              </a:pattFill>
              <a:ln>
                <a:solidFill>
                  <a:schemeClr val="tx1"/>
                </a:solidFill>
              </a:ln>
              <a:effectLst/>
            </c:spPr>
            <c:extLst>
              <c:ext xmlns:c16="http://schemas.microsoft.com/office/drawing/2014/chart" uri="{C3380CC4-5D6E-409C-BE32-E72D297353CC}">
                <c16:uniqueId val="{00000001-0602-4035-A658-2FDE5B920A77}"/>
              </c:ext>
            </c:extLst>
          </c:dPt>
          <c:dPt>
            <c:idx val="2"/>
            <c:invertIfNegative val="0"/>
            <c:bubble3D val="0"/>
            <c:spPr>
              <a:solidFill>
                <a:schemeClr val="accent6"/>
              </a:solidFill>
              <a:ln>
                <a:solidFill>
                  <a:schemeClr val="tx1"/>
                </a:solidFill>
              </a:ln>
              <a:effectLst/>
            </c:spPr>
            <c:extLst>
              <c:ext xmlns:c16="http://schemas.microsoft.com/office/drawing/2014/chart" uri="{C3380CC4-5D6E-409C-BE32-E72D297353CC}">
                <c16:uniqueId val="{00000003-0602-4035-A658-2FDE5B920A77}"/>
              </c:ext>
            </c:extLst>
          </c:dPt>
          <c:dPt>
            <c:idx val="3"/>
            <c:invertIfNegative val="0"/>
            <c:bubble3D val="0"/>
            <c:spPr>
              <a:pattFill prst="dkDnDiag">
                <a:fgClr>
                  <a:schemeClr val="accent1"/>
                </a:fgClr>
                <a:bgClr>
                  <a:schemeClr val="bg1"/>
                </a:bgClr>
              </a:pattFill>
              <a:ln>
                <a:solidFill>
                  <a:schemeClr val="tx1"/>
                </a:solidFill>
              </a:ln>
              <a:effectLst/>
            </c:spPr>
            <c:extLst>
              <c:ext xmlns:c16="http://schemas.microsoft.com/office/drawing/2014/chart" uri="{C3380CC4-5D6E-409C-BE32-E72D297353CC}">
                <c16:uniqueId val="{00000005-0602-4035-A658-2FDE5B920A77}"/>
              </c:ext>
            </c:extLst>
          </c:dPt>
          <c:dPt>
            <c:idx val="4"/>
            <c:invertIfNegative val="0"/>
            <c:bubble3D val="0"/>
            <c:spPr>
              <a:solidFill>
                <a:srgbClr val="7030A0"/>
              </a:solidFill>
              <a:ln>
                <a:solidFill>
                  <a:schemeClr val="tx1"/>
                </a:solidFill>
              </a:ln>
              <a:effectLst/>
            </c:spPr>
            <c:extLst>
              <c:ext xmlns:c16="http://schemas.microsoft.com/office/drawing/2014/chart" uri="{C3380CC4-5D6E-409C-BE32-E72D297353CC}">
                <c16:uniqueId val="{00000007-0602-4035-A658-2FDE5B920A77}"/>
              </c:ext>
            </c:extLst>
          </c:dPt>
          <c:errBars>
            <c:errBarType val="both"/>
            <c:errValType val="cust"/>
            <c:noEndCap val="0"/>
            <c:plus>
              <c:numRef>
                <c:f>Decide!$N$7:$R$7</c:f>
                <c:numCache>
                  <c:formatCode>General</c:formatCode>
                  <c:ptCount val="5"/>
                  <c:pt idx="0">
                    <c:v>2.4394000000000009E-2</c:v>
                  </c:pt>
                  <c:pt idx="1">
                    <c:v>8.8702000000000003E-2</c:v>
                  </c:pt>
                  <c:pt idx="2">
                    <c:v>0.216672</c:v>
                  </c:pt>
                  <c:pt idx="3">
                    <c:v>5.0069999999999996E-2</c:v>
                  </c:pt>
                  <c:pt idx="4">
                    <c:v>3.6954999999999988E-2</c:v>
                  </c:pt>
                </c:numCache>
              </c:numRef>
            </c:plus>
            <c:minus>
              <c:numRef>
                <c:f>Decide!$N$8:$R$8</c:f>
                <c:numCache>
                  <c:formatCode>General</c:formatCode>
                  <c:ptCount val="5"/>
                  <c:pt idx="0">
                    <c:v>2.4394000000000009E-2</c:v>
                  </c:pt>
                  <c:pt idx="1">
                    <c:v>8.8702000000000003E-2</c:v>
                  </c:pt>
                  <c:pt idx="2">
                    <c:v>0.216672</c:v>
                  </c:pt>
                  <c:pt idx="3">
                    <c:v>5.0069999999999996E-2</c:v>
                  </c:pt>
                  <c:pt idx="4">
                    <c:v>3.6954999999999988E-2</c:v>
                  </c:pt>
                </c:numCache>
              </c:numRef>
            </c:minus>
            <c:spPr>
              <a:noFill/>
              <a:ln w="9525" cap="flat" cmpd="sng" algn="ctr">
                <a:solidFill>
                  <a:schemeClr val="tx1">
                    <a:lumMod val="65000"/>
                    <a:lumOff val="35000"/>
                  </a:schemeClr>
                </a:solidFill>
                <a:round/>
              </a:ln>
              <a:effectLst/>
            </c:spPr>
          </c:errBars>
          <c:cat>
            <c:strRef>
              <c:f>Decide!$N$3:$R$3</c:f>
              <c:strCache>
                <c:ptCount val="5"/>
                <c:pt idx="0">
                  <c:v>White</c:v>
                </c:pt>
                <c:pt idx="1">
                  <c:v>Black</c:v>
                </c:pt>
                <c:pt idx="2">
                  <c:v>AIAN</c:v>
                </c:pt>
                <c:pt idx="3">
                  <c:v>API</c:v>
                </c:pt>
                <c:pt idx="4">
                  <c:v>Hispanic</c:v>
                </c:pt>
              </c:strCache>
            </c:strRef>
          </c:cat>
          <c:val>
            <c:numRef>
              <c:f>Decide!$N$5:$R$5</c:f>
              <c:numCache>
                <c:formatCode>0.0%</c:formatCode>
                <c:ptCount val="5"/>
                <c:pt idx="0">
                  <c:v>0.146564</c:v>
                </c:pt>
                <c:pt idx="1">
                  <c:v>0.18451300000000001</c:v>
                </c:pt>
                <c:pt idx="2">
                  <c:v>0.22357399999999999</c:v>
                </c:pt>
                <c:pt idx="3">
                  <c:v>5.7111999999999996E-2</c:v>
                </c:pt>
                <c:pt idx="4">
                  <c:v>0.11448</c:v>
                </c:pt>
              </c:numCache>
            </c:numRef>
          </c:val>
          <c:extLst>
            <c:ext xmlns:c16="http://schemas.microsoft.com/office/drawing/2014/chart" uri="{C3380CC4-5D6E-409C-BE32-E72D297353CC}">
              <c16:uniqueId val="{00000008-0602-4035-A658-2FDE5B920A77}"/>
            </c:ext>
          </c:extLst>
        </c:ser>
        <c:dLbls>
          <c:showLegendKey val="0"/>
          <c:showVal val="0"/>
          <c:showCatName val="0"/>
          <c:showSerName val="0"/>
          <c:showPercent val="0"/>
          <c:showBubbleSize val="0"/>
        </c:dLbls>
        <c:gapWidth val="44"/>
        <c:overlap val="-27"/>
        <c:axId val="506903832"/>
        <c:axId val="506904224"/>
      </c:barChart>
      <c:catAx>
        <c:axId val="50690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904224"/>
        <c:crosses val="autoZero"/>
        <c:auto val="1"/>
        <c:lblAlgn val="ctr"/>
        <c:lblOffset val="100"/>
        <c:noMultiLvlLbl val="0"/>
      </c:catAx>
      <c:valAx>
        <c:axId val="50690422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9038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'Enteric, by year'!$C$11</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('Enteric, by year'!$B$13,'Enteric, by year'!$B$15,'Enteric, by year'!$B$17,'Enteric, by year'!$B$19,'Enteric, by year'!$B$21)</c:f>
              <c:numCache>
                <c:formatCode>General</c:formatCode>
                <c:ptCount val="5"/>
                <c:pt idx="0">
                  <c:v>2021</c:v>
                </c:pt>
                <c:pt idx="1">
                  <c:v>2020</c:v>
                </c:pt>
                <c:pt idx="2">
                  <c:v>2019</c:v>
                </c:pt>
                <c:pt idx="3">
                  <c:v>2018</c:v>
                </c:pt>
                <c:pt idx="4">
                  <c:v>2017</c:v>
                </c:pt>
              </c:numCache>
            </c:numRef>
          </c:xVal>
          <c:yVal>
            <c:numRef>
              <c:f>('Enteric, by year'!$D$13,'Enteric, by year'!$D$15,'Enteric, by year'!$D$17,'Enteric, by year'!$D$19,'Enteric, by year'!$D$21)</c:f>
              <c:numCache>
                <c:formatCode>0.0</c:formatCode>
                <c:ptCount val="5"/>
                <c:pt idx="0">
                  <c:v>13.6</c:v>
                </c:pt>
                <c:pt idx="1">
                  <c:v>11.1</c:v>
                </c:pt>
                <c:pt idx="2">
                  <c:v>17.5</c:v>
                </c:pt>
                <c:pt idx="3">
                  <c:v>14</c:v>
                </c:pt>
                <c:pt idx="4">
                  <c:v>13.6</c:v>
                </c:pt>
              </c:numCache>
            </c:numRef>
          </c:yVal>
          <c:smooth val="0"/>
          <c:extLst>
            <c:ext xmlns:c16="http://schemas.microsoft.com/office/drawing/2014/chart" uri="{C3380CC4-5D6E-409C-BE32-E72D297353CC}">
              <c16:uniqueId val="{00000000-0D76-4311-B2C0-6611E594F60D}"/>
            </c:ext>
          </c:extLst>
        </c:ser>
        <c:ser>
          <c:idx val="3"/>
          <c:order val="3"/>
          <c:tx>
            <c:strRef>
              <c:f>'Enteric, by year'!$E$11</c:f>
              <c:strCache>
                <c:ptCount val="1"/>
                <c:pt idx="0">
                  <c:v>Black - non-Hispanic</c:v>
                </c:pt>
              </c:strCache>
            </c:strRef>
          </c:tx>
          <c:spPr>
            <a:ln w="19050" cap="rnd">
              <a:solidFill>
                <a:schemeClr val="accent4"/>
              </a:solidFill>
              <a:round/>
            </a:ln>
            <a:effectLst/>
          </c:spPr>
          <c:marker>
            <c:symbol val="circle"/>
            <c:size val="6"/>
            <c:spPr>
              <a:solidFill>
                <a:schemeClr val="accent2"/>
              </a:solidFill>
              <a:ln w="9525">
                <a:solidFill>
                  <a:schemeClr val="accent2"/>
                </a:solidFill>
              </a:ln>
              <a:effectLst/>
            </c:spPr>
          </c:marker>
          <c:xVal>
            <c:numRef>
              <c:f>('Enteric, by year'!$B$13,'Enteric, by year'!$B$15,'Enteric, by year'!$B$17,'Enteric, by year'!$B$19,'Enteric, by year'!$B$21)</c:f>
              <c:numCache>
                <c:formatCode>General</c:formatCode>
                <c:ptCount val="5"/>
                <c:pt idx="0">
                  <c:v>2021</c:v>
                </c:pt>
                <c:pt idx="1">
                  <c:v>2020</c:v>
                </c:pt>
                <c:pt idx="2">
                  <c:v>2019</c:v>
                </c:pt>
                <c:pt idx="3">
                  <c:v>2018</c:v>
                </c:pt>
                <c:pt idx="4">
                  <c:v>2017</c:v>
                </c:pt>
              </c:numCache>
            </c:numRef>
          </c:xVal>
          <c:yVal>
            <c:numRef>
              <c:f>('Enteric, by year'!$F$13,'Enteric, by year'!$F$15,'Enteric, by year'!$F$17,'Enteric, by year'!$F$19,'Enteric, by year'!$F$21)</c:f>
              <c:numCache>
                <c:formatCode>0.0</c:formatCode>
                <c:ptCount val="5"/>
                <c:pt idx="0">
                  <c:v>15.7</c:v>
                </c:pt>
                <c:pt idx="1">
                  <c:v>14.5</c:v>
                </c:pt>
                <c:pt idx="2">
                  <c:v>15.8</c:v>
                </c:pt>
                <c:pt idx="3">
                  <c:v>17.399999999999999</c:v>
                </c:pt>
                <c:pt idx="4">
                  <c:v>16.7</c:v>
                </c:pt>
              </c:numCache>
            </c:numRef>
          </c:yVal>
          <c:smooth val="0"/>
          <c:extLst>
            <c:ext xmlns:c16="http://schemas.microsoft.com/office/drawing/2014/chart" uri="{C3380CC4-5D6E-409C-BE32-E72D297353CC}">
              <c16:uniqueId val="{00000001-0D76-4311-B2C0-6611E594F60D}"/>
            </c:ext>
          </c:extLst>
        </c:ser>
        <c:ser>
          <c:idx val="6"/>
          <c:order val="6"/>
          <c:tx>
            <c:strRef>
              <c:f>'Enteric, by year'!$G$11</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('Enteric, by year'!$B$13,'Enteric, by year'!$B$15,'Enteric, by year'!$B$17,'Enteric, by year'!$B$19,'Enteric, by year'!$B$21)</c:f>
              <c:numCache>
                <c:formatCode>General</c:formatCode>
                <c:ptCount val="5"/>
                <c:pt idx="0">
                  <c:v>2021</c:v>
                </c:pt>
                <c:pt idx="1">
                  <c:v>2020</c:v>
                </c:pt>
                <c:pt idx="2">
                  <c:v>2019</c:v>
                </c:pt>
                <c:pt idx="3">
                  <c:v>2018</c:v>
                </c:pt>
                <c:pt idx="4">
                  <c:v>2017</c:v>
                </c:pt>
              </c:numCache>
            </c:numRef>
          </c:xVal>
          <c:yVal>
            <c:numRef>
              <c:f>('Enteric, by year'!$H$13,'Enteric, by year'!$H$15,'Enteric, by year'!$H$17,'Enteric, by year'!$H$19,'Enteric, by year'!$H$21)</c:f>
              <c:numCache>
                <c:formatCode>0.0</c:formatCode>
                <c:ptCount val="5"/>
                <c:pt idx="0">
                  <c:v>3.3</c:v>
                </c:pt>
                <c:pt idx="1">
                  <c:v>2.9</c:v>
                </c:pt>
                <c:pt idx="2">
                  <c:v>20.100000000000001</c:v>
                </c:pt>
                <c:pt idx="3">
                  <c:v>14.4</c:v>
                </c:pt>
                <c:pt idx="4">
                  <c:v>17</c:v>
                </c:pt>
              </c:numCache>
            </c:numRef>
          </c:yVal>
          <c:smooth val="0"/>
          <c:extLst>
            <c:ext xmlns:c16="http://schemas.microsoft.com/office/drawing/2014/chart" uri="{C3380CC4-5D6E-409C-BE32-E72D297353CC}">
              <c16:uniqueId val="{00000002-0D76-4311-B2C0-6611E594F60D}"/>
            </c:ext>
          </c:extLst>
        </c:ser>
        <c:ser>
          <c:idx val="9"/>
          <c:order val="9"/>
          <c:tx>
            <c:strRef>
              <c:f>'Enteric, by year'!$I$11</c:f>
              <c:strCache>
                <c:ptCount val="1"/>
                <c:pt idx="0">
                  <c:v>API - non-Hispanic</c:v>
                </c:pt>
              </c:strCache>
            </c:strRef>
          </c:tx>
          <c:spPr>
            <a:ln w="19050" cap="rnd">
              <a:solidFill>
                <a:schemeClr val="accent5"/>
              </a:solidFill>
              <a:round/>
            </a:ln>
            <a:effectLst/>
          </c:spPr>
          <c:marker>
            <c:symbol val="triangle"/>
            <c:size val="5"/>
            <c:spPr>
              <a:solidFill>
                <a:schemeClr val="accent1"/>
              </a:solidFill>
              <a:ln w="9525">
                <a:solidFill>
                  <a:schemeClr val="accent1"/>
                </a:solidFill>
              </a:ln>
              <a:effectLst/>
            </c:spPr>
          </c:marker>
          <c:xVal>
            <c:numRef>
              <c:f>('Enteric, by year'!$B$13,'Enteric, by year'!$B$15,'Enteric, by year'!$B$17,'Enteric, by year'!$B$19,'Enteric, by year'!$B$21)</c:f>
              <c:numCache>
                <c:formatCode>General</c:formatCode>
                <c:ptCount val="5"/>
                <c:pt idx="0">
                  <c:v>2021</c:v>
                </c:pt>
                <c:pt idx="1">
                  <c:v>2020</c:v>
                </c:pt>
                <c:pt idx="2">
                  <c:v>2019</c:v>
                </c:pt>
                <c:pt idx="3">
                  <c:v>2018</c:v>
                </c:pt>
                <c:pt idx="4">
                  <c:v>2017</c:v>
                </c:pt>
              </c:numCache>
            </c:numRef>
          </c:xVal>
          <c:yVal>
            <c:numRef>
              <c:f>('Enteric, by year'!$J$13,'Enteric, by year'!$J$15,'Enteric, by year'!$J$17,'Enteric, by year'!$J$19,'Enteric, by year'!$J$21)</c:f>
              <c:numCache>
                <c:formatCode>0.0</c:formatCode>
                <c:ptCount val="5"/>
                <c:pt idx="0">
                  <c:v>8</c:v>
                </c:pt>
                <c:pt idx="1">
                  <c:v>5.5</c:v>
                </c:pt>
                <c:pt idx="2">
                  <c:v>9</c:v>
                </c:pt>
                <c:pt idx="3">
                  <c:v>9.1</c:v>
                </c:pt>
                <c:pt idx="4">
                  <c:v>9</c:v>
                </c:pt>
              </c:numCache>
            </c:numRef>
          </c:yVal>
          <c:smooth val="0"/>
          <c:extLst>
            <c:ext xmlns:c16="http://schemas.microsoft.com/office/drawing/2014/chart" uri="{C3380CC4-5D6E-409C-BE32-E72D297353CC}">
              <c16:uniqueId val="{00000003-0D76-4311-B2C0-6611E594F60D}"/>
            </c:ext>
          </c:extLst>
        </c:ser>
        <c:ser>
          <c:idx val="12"/>
          <c:order val="12"/>
          <c:tx>
            <c:strRef>
              <c:f>'Enteric, by year'!$K$11</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('Enteric, by year'!$B$13,'Enteric, by year'!$B$15,'Enteric, by year'!$B$17,'Enteric, by year'!$B$19,'Enteric, by year'!$B$21)</c:f>
              <c:numCache>
                <c:formatCode>General</c:formatCode>
                <c:ptCount val="5"/>
                <c:pt idx="0">
                  <c:v>2021</c:v>
                </c:pt>
                <c:pt idx="1">
                  <c:v>2020</c:v>
                </c:pt>
                <c:pt idx="2">
                  <c:v>2019</c:v>
                </c:pt>
                <c:pt idx="3">
                  <c:v>2018</c:v>
                </c:pt>
                <c:pt idx="4">
                  <c:v>2017</c:v>
                </c:pt>
              </c:numCache>
            </c:numRef>
          </c:xVal>
          <c:yVal>
            <c:numRef>
              <c:f>('Enteric, by year'!$L$13,'Enteric, by year'!$L$15,'Enteric, by year'!$L$17,'Enteric, by year'!$L$19,'Enteric, by year'!$L$21)</c:f>
              <c:numCache>
                <c:formatCode>0.0</c:formatCode>
                <c:ptCount val="5"/>
                <c:pt idx="0">
                  <c:v>12.1</c:v>
                </c:pt>
                <c:pt idx="1">
                  <c:v>7.2</c:v>
                </c:pt>
                <c:pt idx="2">
                  <c:v>15.7</c:v>
                </c:pt>
                <c:pt idx="3">
                  <c:v>11</c:v>
                </c:pt>
                <c:pt idx="4">
                  <c:v>11.8</c:v>
                </c:pt>
              </c:numCache>
            </c:numRef>
          </c:yVal>
          <c:smooth val="0"/>
          <c:extLst>
            <c:ext xmlns:c16="http://schemas.microsoft.com/office/drawing/2014/chart" uri="{C3380CC4-5D6E-409C-BE32-E72D297353CC}">
              <c16:uniqueId val="{00000004-0D76-4311-B2C0-6611E594F60D}"/>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'S:\ANALYTICS\PUBLICATIONS\Minority Health Report\2017\1. Data\Mortality\[Mortality by Year.xlsx]Heart Disease'!$C$2</c15:sqref>
                        </c15:formulaRef>
                      </c:ext>
                    </c:extLst>
                    <c:strCache>
                      <c:ptCount val="1"/>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strRef>
                    <c:extLst>
                      <c:ex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c:ext uri="{02D57815-91ED-43cb-92C2-25804820EDAC}">
                        <c15:formulaRef>
                          <c15:sqref>'[2]Heart Disease'!$C$3:$C$8</c15:sqref>
                        </c15:formulaRef>
                      </c:ext>
                    </c:extLst>
                    <c:numCache>
                      <c:formatCode>General</c:formatCode>
                      <c:ptCount val="6"/>
                      <c:pt idx="0">
                        <c:v>0</c:v>
                      </c:pt>
                      <c:pt idx="1">
                        <c:v>219.41049479821942</c:v>
                      </c:pt>
                      <c:pt idx="2">
                        <c:v>224.82881114656695</c:v>
                      </c:pt>
                      <c:pt idx="3">
                        <c:v>218.67506433636007</c:v>
                      </c:pt>
                      <c:pt idx="4">
                        <c:v>210.00855999416993</c:v>
                      </c:pt>
                      <c:pt idx="5">
                        <c:v>204.82019174897127</c:v>
                      </c:pt>
                    </c:numCache>
                  </c:numRef>
                </c:yVal>
                <c:smooth val="0"/>
                <c:extLst>
                  <c:ext xmlns:c16="http://schemas.microsoft.com/office/drawing/2014/chart" uri="{C3380CC4-5D6E-409C-BE32-E72D297353CC}">
                    <c16:uniqueId val="{00000005-0D76-4311-B2C0-6611E594F60D}"/>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0D76-4311-B2C0-6611E594F60D}"/>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Disease'!$F$2</c15:sqref>
                        </c15:formulaRef>
                      </c:ext>
                    </c:extLst>
                    <c:strCache>
                      <c:ptCount val="1"/>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Disease'!$F$3:$F$8</c15:sqref>
                        </c15:formulaRef>
                      </c:ext>
                    </c:extLst>
                    <c:numCache>
                      <c:formatCode>General</c:formatCode>
                      <c:ptCount val="6"/>
                      <c:pt idx="0">
                        <c:v>0</c:v>
                      </c:pt>
                      <c:pt idx="1">
                        <c:v>291.66830317275634</c:v>
                      </c:pt>
                      <c:pt idx="2">
                        <c:v>303.06401637951245</c:v>
                      </c:pt>
                      <c:pt idx="3">
                        <c:v>287.35489169263991</c:v>
                      </c:pt>
                      <c:pt idx="4">
                        <c:v>251.08252454561688</c:v>
                      </c:pt>
                      <c:pt idx="5">
                        <c:v>266.43165662897866</c:v>
                      </c:pt>
                    </c:numCache>
                  </c:numRef>
                </c:yVal>
                <c:smooth val="0"/>
                <c:extLst xmlns:c15="http://schemas.microsoft.com/office/drawing/2012/chart">
                  <c:ext xmlns:c16="http://schemas.microsoft.com/office/drawing/2014/chart" uri="{C3380CC4-5D6E-409C-BE32-E72D297353CC}">
                    <c16:uniqueId val="{00000007-0D76-4311-B2C0-6611E594F60D}"/>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0D76-4311-B2C0-6611E594F60D}"/>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Disease'!$I$2</c15:sqref>
                        </c15:formulaRef>
                      </c:ext>
                    </c:extLst>
                    <c:strCache>
                      <c:ptCount val="1"/>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Disease'!$I$3:$I$8</c15:sqref>
                        </c15:formulaRef>
                      </c:ext>
                    </c:extLst>
                    <c:numCache>
                      <c:formatCode>General</c:formatCode>
                      <c:ptCount val="6"/>
                      <c:pt idx="0">
                        <c:v>0</c:v>
                      </c:pt>
                      <c:pt idx="1">
                        <c:v>128.18022480090642</c:v>
                      </c:pt>
                      <c:pt idx="2">
                        <c:v>163.55697713287975</c:v>
                      </c:pt>
                      <c:pt idx="3">
                        <c:v>121.02359453376944</c:v>
                      </c:pt>
                      <c:pt idx="4">
                        <c:v>161.56699786437989</c:v>
                      </c:pt>
                      <c:pt idx="5">
                        <c:v>167.69093092196172</c:v>
                      </c:pt>
                    </c:numCache>
                  </c:numRef>
                </c:yVal>
                <c:smooth val="0"/>
                <c:extLst xmlns:c15="http://schemas.microsoft.com/office/drawing/2012/chart">
                  <c:ext xmlns:c16="http://schemas.microsoft.com/office/drawing/2014/chart" uri="{C3380CC4-5D6E-409C-BE32-E72D297353CC}">
                    <c16:uniqueId val="{00000009-0D76-4311-B2C0-6611E594F60D}"/>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0D76-4311-B2C0-6611E594F60D}"/>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Disease'!$L$2</c15:sqref>
                        </c15:formulaRef>
                      </c:ext>
                    </c:extLst>
                    <c:strCache>
                      <c:ptCount val="1"/>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Disease'!$L$3:$L$8</c15:sqref>
                        </c15:formulaRef>
                      </c:ext>
                    </c:extLst>
                    <c:numCache>
                      <c:formatCode>General</c:formatCode>
                      <c:ptCount val="6"/>
                      <c:pt idx="0">
                        <c:v>0</c:v>
                      </c:pt>
                      <c:pt idx="1">
                        <c:v>155.15541042803241</c:v>
                      </c:pt>
                      <c:pt idx="2">
                        <c:v>145.02779294018356</c:v>
                      </c:pt>
                      <c:pt idx="3">
                        <c:v>134.76769369004231</c:v>
                      </c:pt>
                      <c:pt idx="4">
                        <c:v>140.55402893810685</c:v>
                      </c:pt>
                      <c:pt idx="5">
                        <c:v>123.11969899010116</c:v>
                      </c:pt>
                    </c:numCache>
                  </c:numRef>
                </c:yVal>
                <c:smooth val="0"/>
                <c:extLst xmlns:c15="http://schemas.microsoft.com/office/drawing/2012/chart">
                  <c:ext xmlns:c16="http://schemas.microsoft.com/office/drawing/2014/chart" uri="{C3380CC4-5D6E-409C-BE32-E72D297353CC}">
                    <c16:uniqueId val="{0000000B-0D76-4311-B2C0-6611E594F60D}"/>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0D76-4311-B2C0-6611E594F60D}"/>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Disease'!$O$2</c15:sqref>
                        </c15:formulaRef>
                      </c:ext>
                    </c:extLst>
                    <c:strCache>
                      <c:ptCount val="1"/>
                    </c:strCache>
                  </c:strRef>
                </c:tx>
                <c:spPr>
                  <a:ln w="19050" cap="rnd">
                    <a:solidFill>
                      <a:srgbClr val="7030A0"/>
                    </a:solidFill>
                    <a:round/>
                  </a:ln>
                  <a:effectLst/>
                </c:spPr>
                <c:marker>
                  <c:symbol val="star"/>
                  <c:size val="5"/>
                  <c:spPr>
                    <a:noFill/>
                    <a:ln w="9525">
                      <a:solidFill>
                        <a:srgbClr val="7030A0"/>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Disease'!$O$3:$O$8</c15:sqref>
                        </c15:formulaRef>
                      </c:ext>
                    </c:extLst>
                    <c:numCache>
                      <c:formatCode>General</c:formatCode>
                      <c:ptCount val="6"/>
                      <c:pt idx="0">
                        <c:v>0</c:v>
                      </c:pt>
                      <c:pt idx="1">
                        <c:v>117.92164855344731</c:v>
                      </c:pt>
                      <c:pt idx="2">
                        <c:v>131.59251966232401</c:v>
                      </c:pt>
                      <c:pt idx="3">
                        <c:v>143.64850569741702</c:v>
                      </c:pt>
                      <c:pt idx="4">
                        <c:v>121.37320755225957</c:v>
                      </c:pt>
                      <c:pt idx="5">
                        <c:v>123.95516052778871</c:v>
                      </c:pt>
                    </c:numCache>
                  </c:numRef>
                </c:yVal>
                <c:smooth val="0"/>
                <c:extLst xmlns:c15="http://schemas.microsoft.com/office/drawing/2012/chart">
                  <c:ext xmlns:c16="http://schemas.microsoft.com/office/drawing/2014/chart" uri="{C3380CC4-5D6E-409C-BE32-E72D297353CC}">
                    <c16:uniqueId val="{0000000D-0D76-4311-B2C0-6611E594F60D}"/>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0D76-4311-B2C0-6611E594F60D}"/>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6756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'Respiratory, by year'!$C$11</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('Respiratory, by year'!$B$13,'Respiratory, by year'!$B$15,'Respiratory, by year'!$B$17,'Respiratory, by year'!$B$19,'Respiratory, by year'!$B$21)</c:f>
              <c:numCache>
                <c:formatCode>General</c:formatCode>
                <c:ptCount val="5"/>
                <c:pt idx="0">
                  <c:v>2021</c:v>
                </c:pt>
                <c:pt idx="1">
                  <c:v>2020</c:v>
                </c:pt>
                <c:pt idx="2">
                  <c:v>2019</c:v>
                </c:pt>
                <c:pt idx="3">
                  <c:v>2018</c:v>
                </c:pt>
                <c:pt idx="4">
                  <c:v>2017</c:v>
                </c:pt>
              </c:numCache>
            </c:numRef>
          </c:xVal>
          <c:yVal>
            <c:numRef>
              <c:f>('Respiratory, by year'!$D$13,'Respiratory, by year'!$D$15,'Respiratory, by year'!$D$17,'Respiratory, by year'!$D$19,'Respiratory, by year'!$D$21)</c:f>
              <c:numCache>
                <c:formatCode>0.0</c:formatCode>
                <c:ptCount val="5"/>
                <c:pt idx="0">
                  <c:v>69.400000000000006</c:v>
                </c:pt>
                <c:pt idx="1">
                  <c:v>25.7</c:v>
                </c:pt>
                <c:pt idx="2">
                  <c:v>54.7</c:v>
                </c:pt>
                <c:pt idx="3">
                  <c:v>31.2</c:v>
                </c:pt>
                <c:pt idx="4">
                  <c:v>23.4</c:v>
                </c:pt>
              </c:numCache>
            </c:numRef>
          </c:yVal>
          <c:smooth val="0"/>
          <c:extLst>
            <c:ext xmlns:c16="http://schemas.microsoft.com/office/drawing/2014/chart" uri="{C3380CC4-5D6E-409C-BE32-E72D297353CC}">
              <c16:uniqueId val="{00000000-26FE-47E1-8715-8C716385329B}"/>
            </c:ext>
          </c:extLst>
        </c:ser>
        <c:ser>
          <c:idx val="3"/>
          <c:order val="3"/>
          <c:tx>
            <c:strRef>
              <c:f>'Respiratory, by year'!$E$11</c:f>
              <c:strCache>
                <c:ptCount val="1"/>
                <c:pt idx="0">
                  <c:v>Black - non-Hispanic</c:v>
                </c:pt>
              </c:strCache>
            </c:strRef>
          </c:tx>
          <c:spPr>
            <a:ln w="19050" cap="rnd">
              <a:solidFill>
                <a:schemeClr val="accent4"/>
              </a:solidFill>
              <a:round/>
            </a:ln>
            <a:effectLst/>
          </c:spPr>
          <c:marker>
            <c:symbol val="circle"/>
            <c:size val="6"/>
            <c:spPr>
              <a:solidFill>
                <a:schemeClr val="accent2"/>
              </a:solidFill>
              <a:ln w="9525">
                <a:solidFill>
                  <a:schemeClr val="accent2"/>
                </a:solidFill>
              </a:ln>
              <a:effectLst/>
            </c:spPr>
          </c:marker>
          <c:xVal>
            <c:numRef>
              <c:f>('Respiratory, by year'!$B$13,'Respiratory, by year'!$B$15,'Respiratory, by year'!$B$17,'Respiratory, by year'!$B$19,'Respiratory, by year'!$B$21)</c:f>
              <c:numCache>
                <c:formatCode>General</c:formatCode>
                <c:ptCount val="5"/>
                <c:pt idx="0">
                  <c:v>2021</c:v>
                </c:pt>
                <c:pt idx="1">
                  <c:v>2020</c:v>
                </c:pt>
                <c:pt idx="2">
                  <c:v>2019</c:v>
                </c:pt>
                <c:pt idx="3">
                  <c:v>2018</c:v>
                </c:pt>
                <c:pt idx="4">
                  <c:v>2017</c:v>
                </c:pt>
              </c:numCache>
            </c:numRef>
          </c:xVal>
          <c:yVal>
            <c:numRef>
              <c:f>('Respiratory, by year'!$F$13,'Respiratory, by year'!$F$15,'Respiratory, by year'!$F$17,'Respiratory, by year'!$F$19,'Respiratory, by year'!$F$21)</c:f>
              <c:numCache>
                <c:formatCode>0.0</c:formatCode>
                <c:ptCount val="5"/>
                <c:pt idx="0">
                  <c:v>140</c:v>
                </c:pt>
                <c:pt idx="1">
                  <c:v>80.3</c:v>
                </c:pt>
                <c:pt idx="2">
                  <c:v>122.8</c:v>
                </c:pt>
                <c:pt idx="3">
                  <c:v>78.400000000000006</c:v>
                </c:pt>
                <c:pt idx="4">
                  <c:v>54</c:v>
                </c:pt>
              </c:numCache>
            </c:numRef>
          </c:yVal>
          <c:smooth val="0"/>
          <c:extLst>
            <c:ext xmlns:c16="http://schemas.microsoft.com/office/drawing/2014/chart" uri="{C3380CC4-5D6E-409C-BE32-E72D297353CC}">
              <c16:uniqueId val="{00000001-26FE-47E1-8715-8C716385329B}"/>
            </c:ext>
          </c:extLst>
        </c:ser>
        <c:ser>
          <c:idx val="6"/>
          <c:order val="6"/>
          <c:tx>
            <c:strRef>
              <c:f>'Respiratory, by year'!$G$11</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('Respiratory, by year'!$B$13,'Respiratory, by year'!$B$15,'Respiratory, by year'!$B$17,'Respiratory, by year'!$B$19,'Respiratory, by year'!$B$21)</c:f>
              <c:numCache>
                <c:formatCode>General</c:formatCode>
                <c:ptCount val="5"/>
                <c:pt idx="0">
                  <c:v>2021</c:v>
                </c:pt>
                <c:pt idx="1">
                  <c:v>2020</c:v>
                </c:pt>
                <c:pt idx="2">
                  <c:v>2019</c:v>
                </c:pt>
                <c:pt idx="3">
                  <c:v>2018</c:v>
                </c:pt>
                <c:pt idx="4">
                  <c:v>2017</c:v>
                </c:pt>
              </c:numCache>
            </c:numRef>
          </c:xVal>
          <c:yVal>
            <c:numRef>
              <c:f>('Respiratory, by year'!$H$13,'Respiratory, by year'!$H$15,'Respiratory, by year'!$H$17,'Respiratory, by year'!$H$19,'Respiratory, by year'!$H$21)</c:f>
              <c:numCache>
                <c:formatCode>0.0</c:formatCode>
                <c:ptCount val="5"/>
                <c:pt idx="0">
                  <c:v>49</c:v>
                </c:pt>
                <c:pt idx="1">
                  <c:v>0</c:v>
                </c:pt>
                <c:pt idx="2">
                  <c:v>12.1</c:v>
                </c:pt>
                <c:pt idx="3">
                  <c:v>13.1</c:v>
                </c:pt>
                <c:pt idx="4">
                  <c:v>3.5</c:v>
                </c:pt>
              </c:numCache>
            </c:numRef>
          </c:yVal>
          <c:smooth val="0"/>
          <c:extLst>
            <c:ext xmlns:c16="http://schemas.microsoft.com/office/drawing/2014/chart" uri="{C3380CC4-5D6E-409C-BE32-E72D297353CC}">
              <c16:uniqueId val="{00000002-26FE-47E1-8715-8C716385329B}"/>
            </c:ext>
          </c:extLst>
        </c:ser>
        <c:ser>
          <c:idx val="9"/>
          <c:order val="9"/>
          <c:tx>
            <c:strRef>
              <c:f>'Respiratory, by year'!$I$11</c:f>
              <c:strCache>
                <c:ptCount val="1"/>
                <c:pt idx="0">
                  <c:v>API - non-Hispanic</c:v>
                </c:pt>
              </c:strCache>
            </c:strRef>
          </c:tx>
          <c:spPr>
            <a:ln w="19050" cap="rnd">
              <a:solidFill>
                <a:schemeClr val="accent5"/>
              </a:solidFill>
              <a:round/>
            </a:ln>
            <a:effectLst/>
          </c:spPr>
          <c:marker>
            <c:symbol val="triangle"/>
            <c:size val="5"/>
            <c:spPr>
              <a:solidFill>
                <a:schemeClr val="accent1"/>
              </a:solidFill>
              <a:ln w="9525">
                <a:solidFill>
                  <a:schemeClr val="accent1"/>
                </a:solidFill>
              </a:ln>
              <a:effectLst/>
            </c:spPr>
          </c:marker>
          <c:xVal>
            <c:numRef>
              <c:f>('Respiratory, by year'!$B$13,'Respiratory, by year'!$B$15,'Respiratory, by year'!$B$17,'Respiratory, by year'!$B$19,'Respiratory, by year'!$B$21)</c:f>
              <c:numCache>
                <c:formatCode>General</c:formatCode>
                <c:ptCount val="5"/>
                <c:pt idx="0">
                  <c:v>2021</c:v>
                </c:pt>
                <c:pt idx="1">
                  <c:v>2020</c:v>
                </c:pt>
                <c:pt idx="2">
                  <c:v>2019</c:v>
                </c:pt>
                <c:pt idx="3">
                  <c:v>2018</c:v>
                </c:pt>
                <c:pt idx="4">
                  <c:v>2017</c:v>
                </c:pt>
              </c:numCache>
            </c:numRef>
          </c:xVal>
          <c:yVal>
            <c:numRef>
              <c:f>('Respiratory, by year'!$J$13,'Respiratory, by year'!$J$15,'Respiratory, by year'!$J$17,'Respiratory, by year'!$J$19,'Respiratory, by year'!$J$21)</c:f>
              <c:numCache>
                <c:formatCode>0.0</c:formatCode>
                <c:ptCount val="5"/>
                <c:pt idx="0">
                  <c:v>56.3</c:v>
                </c:pt>
                <c:pt idx="1">
                  <c:v>32.799999999999997</c:v>
                </c:pt>
                <c:pt idx="2">
                  <c:v>53.9</c:v>
                </c:pt>
                <c:pt idx="3">
                  <c:v>32.299999999999997</c:v>
                </c:pt>
                <c:pt idx="4">
                  <c:v>42.7</c:v>
                </c:pt>
              </c:numCache>
            </c:numRef>
          </c:yVal>
          <c:smooth val="0"/>
          <c:extLst>
            <c:ext xmlns:c16="http://schemas.microsoft.com/office/drawing/2014/chart" uri="{C3380CC4-5D6E-409C-BE32-E72D297353CC}">
              <c16:uniqueId val="{00000003-26FE-47E1-8715-8C716385329B}"/>
            </c:ext>
          </c:extLst>
        </c:ser>
        <c:ser>
          <c:idx val="12"/>
          <c:order val="12"/>
          <c:tx>
            <c:strRef>
              <c:f>'Respiratory, by year'!$K$11</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('Respiratory, by year'!$B$13,'Respiratory, by year'!$B$15,'Respiratory, by year'!$B$17,'Respiratory, by year'!$B$19,'Respiratory, by year'!$B$21)</c:f>
              <c:numCache>
                <c:formatCode>General</c:formatCode>
                <c:ptCount val="5"/>
                <c:pt idx="0">
                  <c:v>2021</c:v>
                </c:pt>
                <c:pt idx="1">
                  <c:v>2020</c:v>
                </c:pt>
                <c:pt idx="2">
                  <c:v>2019</c:v>
                </c:pt>
                <c:pt idx="3">
                  <c:v>2018</c:v>
                </c:pt>
                <c:pt idx="4">
                  <c:v>2017</c:v>
                </c:pt>
              </c:numCache>
            </c:numRef>
          </c:xVal>
          <c:yVal>
            <c:numRef>
              <c:f>('Respiratory, by year'!$L$13,'Respiratory, by year'!$L$15,'Respiratory, by year'!$L$17,'Respiratory, by year'!$L$19,'Respiratory, by year'!$L$21)</c:f>
              <c:numCache>
                <c:formatCode>0.0</c:formatCode>
                <c:ptCount val="5"/>
                <c:pt idx="0">
                  <c:v>41.9</c:v>
                </c:pt>
                <c:pt idx="1">
                  <c:v>37</c:v>
                </c:pt>
                <c:pt idx="2">
                  <c:v>51.4</c:v>
                </c:pt>
                <c:pt idx="3">
                  <c:v>24.7</c:v>
                </c:pt>
                <c:pt idx="4">
                  <c:v>30</c:v>
                </c:pt>
              </c:numCache>
            </c:numRef>
          </c:yVal>
          <c:smooth val="0"/>
          <c:extLst>
            <c:ext xmlns:c16="http://schemas.microsoft.com/office/drawing/2014/chart" uri="{C3380CC4-5D6E-409C-BE32-E72D297353CC}">
              <c16:uniqueId val="{00000004-26FE-47E1-8715-8C716385329B}"/>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'S:\ANALYTICS\PUBLICATIONS\Minority Health Report\2017\1. Data\Mortality\[Mortality by Year.xlsx]Heart Disease'!$C$2</c15:sqref>
                        </c15:formulaRef>
                      </c:ext>
                    </c:extLst>
                    <c:strCache>
                      <c:ptCount val="1"/>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strRef>
                    <c:extLst>
                      <c:ex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c:ext uri="{02D57815-91ED-43cb-92C2-25804820EDAC}">
                        <c15:formulaRef>
                          <c15:sqref>'[2]Heart Disease'!$C$3:$C$8</c15:sqref>
                        </c15:formulaRef>
                      </c:ext>
                    </c:extLst>
                    <c:numCache>
                      <c:formatCode>General</c:formatCode>
                      <c:ptCount val="6"/>
                      <c:pt idx="0">
                        <c:v>0</c:v>
                      </c:pt>
                      <c:pt idx="1">
                        <c:v>219.41049479821942</c:v>
                      </c:pt>
                      <c:pt idx="2">
                        <c:v>224.82881114656695</c:v>
                      </c:pt>
                      <c:pt idx="3">
                        <c:v>218.67506433636007</c:v>
                      </c:pt>
                      <c:pt idx="4">
                        <c:v>210.00855999416993</c:v>
                      </c:pt>
                      <c:pt idx="5">
                        <c:v>204.82019174897127</c:v>
                      </c:pt>
                    </c:numCache>
                  </c:numRef>
                </c:yVal>
                <c:smooth val="0"/>
                <c:extLst>
                  <c:ext xmlns:c16="http://schemas.microsoft.com/office/drawing/2014/chart" uri="{C3380CC4-5D6E-409C-BE32-E72D297353CC}">
                    <c16:uniqueId val="{00000005-26FE-47E1-8715-8C716385329B}"/>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26FE-47E1-8715-8C716385329B}"/>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Disease'!$F$2</c15:sqref>
                        </c15:formulaRef>
                      </c:ext>
                    </c:extLst>
                    <c:strCache>
                      <c:ptCount val="1"/>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Disease'!$F$3:$F$8</c15:sqref>
                        </c15:formulaRef>
                      </c:ext>
                    </c:extLst>
                    <c:numCache>
                      <c:formatCode>General</c:formatCode>
                      <c:ptCount val="6"/>
                      <c:pt idx="0">
                        <c:v>0</c:v>
                      </c:pt>
                      <c:pt idx="1">
                        <c:v>291.66830317275634</c:v>
                      </c:pt>
                      <c:pt idx="2">
                        <c:v>303.06401637951245</c:v>
                      </c:pt>
                      <c:pt idx="3">
                        <c:v>287.35489169263991</c:v>
                      </c:pt>
                      <c:pt idx="4">
                        <c:v>251.08252454561688</c:v>
                      </c:pt>
                      <c:pt idx="5">
                        <c:v>266.43165662897866</c:v>
                      </c:pt>
                    </c:numCache>
                  </c:numRef>
                </c:yVal>
                <c:smooth val="0"/>
                <c:extLst xmlns:c15="http://schemas.microsoft.com/office/drawing/2012/chart">
                  <c:ext xmlns:c16="http://schemas.microsoft.com/office/drawing/2014/chart" uri="{C3380CC4-5D6E-409C-BE32-E72D297353CC}">
                    <c16:uniqueId val="{00000007-26FE-47E1-8715-8C716385329B}"/>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26FE-47E1-8715-8C716385329B}"/>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Disease'!$I$2</c15:sqref>
                        </c15:formulaRef>
                      </c:ext>
                    </c:extLst>
                    <c:strCache>
                      <c:ptCount val="1"/>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Disease'!$I$3:$I$8</c15:sqref>
                        </c15:formulaRef>
                      </c:ext>
                    </c:extLst>
                    <c:numCache>
                      <c:formatCode>General</c:formatCode>
                      <c:ptCount val="6"/>
                      <c:pt idx="0">
                        <c:v>0</c:v>
                      </c:pt>
                      <c:pt idx="1">
                        <c:v>128.18022480090642</c:v>
                      </c:pt>
                      <c:pt idx="2">
                        <c:v>163.55697713287975</c:v>
                      </c:pt>
                      <c:pt idx="3">
                        <c:v>121.02359453376944</c:v>
                      </c:pt>
                      <c:pt idx="4">
                        <c:v>161.56699786437989</c:v>
                      </c:pt>
                      <c:pt idx="5">
                        <c:v>167.69093092196172</c:v>
                      </c:pt>
                    </c:numCache>
                  </c:numRef>
                </c:yVal>
                <c:smooth val="0"/>
                <c:extLst xmlns:c15="http://schemas.microsoft.com/office/drawing/2012/chart">
                  <c:ext xmlns:c16="http://schemas.microsoft.com/office/drawing/2014/chart" uri="{C3380CC4-5D6E-409C-BE32-E72D297353CC}">
                    <c16:uniqueId val="{00000009-26FE-47E1-8715-8C716385329B}"/>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26FE-47E1-8715-8C716385329B}"/>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Disease'!$L$2</c15:sqref>
                        </c15:formulaRef>
                      </c:ext>
                    </c:extLst>
                    <c:strCache>
                      <c:ptCount val="1"/>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Disease'!$L$3:$L$8</c15:sqref>
                        </c15:formulaRef>
                      </c:ext>
                    </c:extLst>
                    <c:numCache>
                      <c:formatCode>General</c:formatCode>
                      <c:ptCount val="6"/>
                      <c:pt idx="0">
                        <c:v>0</c:v>
                      </c:pt>
                      <c:pt idx="1">
                        <c:v>155.15541042803241</c:v>
                      </c:pt>
                      <c:pt idx="2">
                        <c:v>145.02779294018356</c:v>
                      </c:pt>
                      <c:pt idx="3">
                        <c:v>134.76769369004231</c:v>
                      </c:pt>
                      <c:pt idx="4">
                        <c:v>140.55402893810685</c:v>
                      </c:pt>
                      <c:pt idx="5">
                        <c:v>123.11969899010116</c:v>
                      </c:pt>
                    </c:numCache>
                  </c:numRef>
                </c:yVal>
                <c:smooth val="0"/>
                <c:extLst xmlns:c15="http://schemas.microsoft.com/office/drawing/2012/chart">
                  <c:ext xmlns:c16="http://schemas.microsoft.com/office/drawing/2014/chart" uri="{C3380CC4-5D6E-409C-BE32-E72D297353CC}">
                    <c16:uniqueId val="{0000000B-26FE-47E1-8715-8C716385329B}"/>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26FE-47E1-8715-8C716385329B}"/>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Disease'!$O$2</c15:sqref>
                        </c15:formulaRef>
                      </c:ext>
                    </c:extLst>
                    <c:strCache>
                      <c:ptCount val="1"/>
                    </c:strCache>
                  </c:strRef>
                </c:tx>
                <c:spPr>
                  <a:ln w="19050" cap="rnd">
                    <a:solidFill>
                      <a:srgbClr val="7030A0"/>
                    </a:solidFill>
                    <a:round/>
                  </a:ln>
                  <a:effectLst/>
                </c:spPr>
                <c:marker>
                  <c:symbol val="star"/>
                  <c:size val="5"/>
                  <c:spPr>
                    <a:noFill/>
                    <a:ln w="9525">
                      <a:solidFill>
                        <a:srgbClr val="7030A0"/>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Disease'!$O$3:$O$8</c15:sqref>
                        </c15:formulaRef>
                      </c:ext>
                    </c:extLst>
                    <c:numCache>
                      <c:formatCode>General</c:formatCode>
                      <c:ptCount val="6"/>
                      <c:pt idx="0">
                        <c:v>0</c:v>
                      </c:pt>
                      <c:pt idx="1">
                        <c:v>117.92164855344731</c:v>
                      </c:pt>
                      <c:pt idx="2">
                        <c:v>131.59251966232401</c:v>
                      </c:pt>
                      <c:pt idx="3">
                        <c:v>143.64850569741702</c:v>
                      </c:pt>
                      <c:pt idx="4">
                        <c:v>121.37320755225957</c:v>
                      </c:pt>
                      <c:pt idx="5">
                        <c:v>123.95516052778871</c:v>
                      </c:pt>
                    </c:numCache>
                  </c:numRef>
                </c:yVal>
                <c:smooth val="0"/>
                <c:extLst xmlns:c15="http://schemas.microsoft.com/office/drawing/2012/chart">
                  <c:ext xmlns:c16="http://schemas.microsoft.com/office/drawing/2014/chart" uri="{C3380CC4-5D6E-409C-BE32-E72D297353CC}">
                    <c16:uniqueId val="{0000000D-26FE-47E1-8715-8C716385329B}"/>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'S:\ANALYTICS\PUBLICATIONS\Minority Health Report\2017\1. Data\Mortality\[Mortality by Year.xlsx]Heart Disease'!$P$2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26FE-47E1-8715-8C716385329B}"/>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6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42401151468969"/>
          <c:y val="0.10458756239285118"/>
          <c:w val="0.47993502861322662"/>
          <c:h val="0.66916655418072746"/>
        </c:manualLayout>
      </c:layout>
      <c:pieChart>
        <c:varyColors val="1"/>
        <c:ser>
          <c:idx val="1"/>
          <c:order val="0"/>
          <c:tx>
            <c:strRef>
              <c:f>'Sexual Orientation_Trans'!$C$1</c:f>
              <c:strCache>
                <c:ptCount val="1"/>
                <c:pt idx="0">
                  <c:v>Percent</c:v>
                </c:pt>
              </c:strCache>
            </c:strRef>
          </c:tx>
          <c:dPt>
            <c:idx val="1"/>
            <c:bubble3D val="0"/>
            <c:extLst>
              <c:ext xmlns:c16="http://schemas.microsoft.com/office/drawing/2014/chart" uri="{C3380CC4-5D6E-409C-BE32-E72D297353CC}">
                <c16:uniqueId val="{00000001-72B9-4C5C-84E0-D029A4A88033}"/>
              </c:ext>
            </c:extLst>
          </c:dPt>
          <c:dLbls>
            <c:dLbl>
              <c:idx val="0"/>
              <c:layout>
                <c:manualLayout>
                  <c:x val="1.7928305014504767E-2"/>
                  <c:y val="5.083930425095577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B9-4C5C-84E0-D029A4A88033}"/>
                </c:ext>
              </c:extLst>
            </c:dLbl>
            <c:dLbl>
              <c:idx val="2"/>
              <c:layout>
                <c:manualLayout>
                  <c:x val="-3.9249758253902471E-2"/>
                  <c:y val="1.2448877973854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B9-4C5C-84E0-D029A4A88033}"/>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'Sexual Orientation_Trans'!$A$2:$A$4</c:f>
              <c:strCache>
                <c:ptCount val="3"/>
                <c:pt idx="0">
                  <c:v>Gay or Lesbian</c:v>
                </c:pt>
                <c:pt idx="1">
                  <c:v>Straight</c:v>
                </c:pt>
                <c:pt idx="2">
                  <c:v>Bisexual</c:v>
                </c:pt>
              </c:strCache>
            </c:strRef>
          </c:cat>
          <c:val>
            <c:numRef>
              <c:f>'Sexual Orientation_Trans'!$C$2:$C$4</c:f>
              <c:numCache>
                <c:formatCode>0.0%</c:formatCode>
                <c:ptCount val="3"/>
                <c:pt idx="0">
                  <c:v>1.9E-2</c:v>
                </c:pt>
                <c:pt idx="1">
                  <c:v>0.93899999999999995</c:v>
                </c:pt>
                <c:pt idx="2">
                  <c:v>4.2000000000000003E-2</c:v>
                </c:pt>
              </c:numCache>
            </c:numRef>
          </c:val>
          <c:extLst>
            <c:ext xmlns:c16="http://schemas.microsoft.com/office/drawing/2014/chart" uri="{C3380CC4-5D6E-409C-BE32-E72D297353CC}">
              <c16:uniqueId val="{00000004-72B9-4C5C-84E0-D029A4A88033}"/>
            </c:ext>
          </c:extLst>
        </c:ser>
        <c:ser>
          <c:idx val="0"/>
          <c:order val="1"/>
          <c:tx>
            <c:strRef>
              <c:f>'Sexual Orientation_Trans'!$C$1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72B9-4C5C-84E0-D029A4A880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72B9-4C5C-84E0-D029A4A880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A-72B9-4C5C-84E0-D029A4A88033}"/>
              </c:ext>
            </c:extLst>
          </c:dPt>
          <c:dLbls>
            <c:dLbl>
              <c:idx val="0"/>
              <c:layout>
                <c:manualLayout>
                  <c:x val="2.915333609614594E-2"/>
                  <c:y val="1.1355124017857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B9-4C5C-84E0-D029A4A88033}"/>
                </c:ext>
              </c:extLst>
            </c:dLbl>
            <c:dLbl>
              <c:idx val="2"/>
              <c:layout>
                <c:manualLayout>
                  <c:x val="-1.2216742644011604E-2"/>
                  <c:y val="1.3649306698399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B9-4C5C-84E0-D029A4A880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'Sexual Orientation_Trans'!$A$2:$A$4</c:f>
              <c:strCache>
                <c:ptCount val="3"/>
                <c:pt idx="0">
                  <c:v>Gay or Lesbian</c:v>
                </c:pt>
                <c:pt idx="1">
                  <c:v>Straight</c:v>
                </c:pt>
                <c:pt idx="2">
                  <c:v>Bisexual</c:v>
                </c:pt>
              </c:strCache>
            </c:strRef>
          </c:cat>
          <c:val>
            <c:numRef>
              <c:f>'Sexual Orientation_Trans'!$C$2:$C$4</c:f>
              <c:numCache>
                <c:formatCode>0.0%</c:formatCode>
                <c:ptCount val="3"/>
                <c:pt idx="0">
                  <c:v>1.9E-2</c:v>
                </c:pt>
                <c:pt idx="1">
                  <c:v>0.93899999999999995</c:v>
                </c:pt>
                <c:pt idx="2">
                  <c:v>4.2000000000000003E-2</c:v>
                </c:pt>
              </c:numCache>
            </c:numRef>
          </c:val>
          <c:extLst>
            <c:ext xmlns:c16="http://schemas.microsoft.com/office/drawing/2014/chart" uri="{C3380CC4-5D6E-409C-BE32-E72D297353CC}">
              <c16:uniqueId val="{0000000B-72B9-4C5C-84E0-D029A4A88033}"/>
            </c:ext>
          </c:extLst>
        </c:ser>
        <c:dLbls>
          <c:showLegendKey val="0"/>
          <c:showVal val="0"/>
          <c:showCatName val="0"/>
          <c:showSerName val="0"/>
          <c:showPercent val="0"/>
          <c:showBubbleSize val="0"/>
          <c:showLeaderLines val="1"/>
        </c:dLbls>
        <c:firstSliceAng val="0"/>
      </c:pieChart>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noFill/>
    </a:ln>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83025830258303"/>
          <c:y val="0.1649796361661689"/>
          <c:w val="0.42610105471133453"/>
          <c:h val="0.6792552107457156"/>
        </c:manualLayout>
      </c:layout>
      <c:pieChart>
        <c:varyColors val="1"/>
        <c:ser>
          <c:idx val="1"/>
          <c:order val="0"/>
          <c:tx>
            <c:strRef>
              <c:f>'Sexual Orientation_Trans'!$C$10</c:f>
              <c:strCache>
                <c:ptCount val="1"/>
                <c:pt idx="0">
                  <c:v>Percent</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'Sexual Orientation_Trans'!$A$11:$A$12</c:f>
              <c:strCache>
                <c:ptCount val="2"/>
                <c:pt idx="0">
                  <c:v>Transgender</c:v>
                </c:pt>
                <c:pt idx="1">
                  <c:v>Non-transgender</c:v>
                </c:pt>
              </c:strCache>
            </c:strRef>
          </c:cat>
          <c:val>
            <c:numRef>
              <c:f>'Sexual Orientation_Trans'!$C$11:$C$12</c:f>
              <c:numCache>
                <c:formatCode>0.0%</c:formatCode>
                <c:ptCount val="2"/>
                <c:pt idx="0">
                  <c:v>8.9999999999999993E-3</c:v>
                </c:pt>
                <c:pt idx="1">
                  <c:v>0.99099999999999999</c:v>
                </c:pt>
              </c:numCache>
            </c:numRef>
          </c:val>
          <c:extLst>
            <c:ext xmlns:c16="http://schemas.microsoft.com/office/drawing/2014/chart" uri="{C3380CC4-5D6E-409C-BE32-E72D297353CC}">
              <c16:uniqueId val="{00000000-C3F8-4C9D-9CDF-ECD867E44969}"/>
            </c:ext>
          </c:extLst>
        </c:ser>
        <c:dLbls>
          <c:showLegendKey val="0"/>
          <c:showVal val="0"/>
          <c:showCatName val="0"/>
          <c:showSerName val="0"/>
          <c:showPercent val="0"/>
          <c:showBubbleSize val="0"/>
          <c:showLeaderLines val="1"/>
        </c:dLbls>
        <c:firstSliceAng val="0"/>
      </c:pieChart>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'Overall Accidental Death by Yr'!$C$11</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('Overall Accidental Death by Yr'!$B$13,'Overall Accidental Death by Yr'!$B$15,'Overall Accidental Death by Yr'!$B$17,'Overall Accidental Death by Yr'!$B$19,'Overall Accidental Death by Yr'!$B$21)</c:f>
              <c:numCache>
                <c:formatCode>General</c:formatCode>
                <c:ptCount val="5"/>
                <c:pt idx="0">
                  <c:v>2021</c:v>
                </c:pt>
                <c:pt idx="1">
                  <c:v>2020</c:v>
                </c:pt>
                <c:pt idx="2">
                  <c:v>2019</c:v>
                </c:pt>
                <c:pt idx="3">
                  <c:v>2018</c:v>
                </c:pt>
                <c:pt idx="4">
                  <c:v>2017</c:v>
                </c:pt>
              </c:numCache>
            </c:numRef>
          </c:xVal>
          <c:yVal>
            <c:numRef>
              <c:f>('Overall Accidental Death by Yr'!$D$13,'Overall Accidental Death by Yr'!$D$15,'Overall Accidental Death by Yr'!$D$17,'Overall Accidental Death by Yr'!$D$19,'Overall Accidental Death by Yr'!$D$21)</c:f>
              <c:numCache>
                <c:formatCode>0.0</c:formatCode>
                <c:ptCount val="5"/>
                <c:pt idx="0">
                  <c:v>70.8</c:v>
                </c:pt>
                <c:pt idx="1">
                  <c:v>64</c:v>
                </c:pt>
                <c:pt idx="2">
                  <c:v>51.8</c:v>
                </c:pt>
                <c:pt idx="3">
                  <c:v>59</c:v>
                </c:pt>
                <c:pt idx="4">
                  <c:v>57</c:v>
                </c:pt>
              </c:numCache>
            </c:numRef>
          </c:yVal>
          <c:smooth val="0"/>
          <c:extLst>
            <c:ext xmlns:c16="http://schemas.microsoft.com/office/drawing/2014/chart" uri="{C3380CC4-5D6E-409C-BE32-E72D297353CC}">
              <c16:uniqueId val="{00000000-5F4B-4A48-BC77-DB8AC9F43BA2}"/>
            </c:ext>
          </c:extLst>
        </c:ser>
        <c:ser>
          <c:idx val="3"/>
          <c:order val="3"/>
          <c:tx>
            <c:strRef>
              <c:f>'Overall Accidental Death by Yr'!$E$11</c:f>
              <c:strCache>
                <c:ptCount val="1"/>
                <c:pt idx="0">
                  <c:v>Black - non-Hispanic</c:v>
                </c:pt>
              </c:strCache>
            </c:strRef>
          </c:tx>
          <c:spPr>
            <a:ln w="19050" cap="rnd">
              <a:solidFill>
                <a:schemeClr val="accent4"/>
              </a:solidFill>
              <a:round/>
            </a:ln>
            <a:effectLst/>
          </c:spPr>
          <c:marker>
            <c:symbol val="circle"/>
            <c:size val="6"/>
            <c:spPr>
              <a:solidFill>
                <a:schemeClr val="accent2"/>
              </a:solidFill>
              <a:ln w="9525">
                <a:solidFill>
                  <a:schemeClr val="accent2"/>
                </a:solidFill>
              </a:ln>
              <a:effectLst/>
            </c:spPr>
          </c:marker>
          <c:xVal>
            <c:numRef>
              <c:f>('Overall Accidental Death by Yr'!$B$13,'Overall Accidental Death by Yr'!$B$15,'Overall Accidental Death by Yr'!$B$17,'Overall Accidental Death by Yr'!$B$19,'Overall Accidental Death by Yr'!$B$21)</c:f>
              <c:numCache>
                <c:formatCode>General</c:formatCode>
                <c:ptCount val="5"/>
                <c:pt idx="0">
                  <c:v>2021</c:v>
                </c:pt>
                <c:pt idx="1">
                  <c:v>2020</c:v>
                </c:pt>
                <c:pt idx="2">
                  <c:v>2019</c:v>
                </c:pt>
                <c:pt idx="3">
                  <c:v>2018</c:v>
                </c:pt>
                <c:pt idx="4">
                  <c:v>2017</c:v>
                </c:pt>
              </c:numCache>
            </c:numRef>
          </c:xVal>
          <c:yVal>
            <c:numRef>
              <c:f>('Overall Accidental Death by Yr'!$F$13,'Overall Accidental Death by Yr'!$F$15,'Overall Accidental Death by Yr'!$F$17,'Overall Accidental Death by Yr'!$F$19,'Overall Accidental Death by Yr'!$F$21)</c:f>
              <c:numCache>
                <c:formatCode>0.0</c:formatCode>
                <c:ptCount val="5"/>
                <c:pt idx="0">
                  <c:v>94</c:v>
                </c:pt>
                <c:pt idx="1">
                  <c:v>85.3</c:v>
                </c:pt>
                <c:pt idx="2">
                  <c:v>57.7</c:v>
                </c:pt>
                <c:pt idx="3">
                  <c:v>64.3</c:v>
                </c:pt>
                <c:pt idx="4">
                  <c:v>49.8</c:v>
                </c:pt>
              </c:numCache>
            </c:numRef>
          </c:yVal>
          <c:smooth val="0"/>
          <c:extLst>
            <c:ext xmlns:c16="http://schemas.microsoft.com/office/drawing/2014/chart" uri="{C3380CC4-5D6E-409C-BE32-E72D297353CC}">
              <c16:uniqueId val="{00000001-5F4B-4A48-BC77-DB8AC9F43BA2}"/>
            </c:ext>
          </c:extLst>
        </c:ser>
        <c:ser>
          <c:idx val="6"/>
          <c:order val="6"/>
          <c:tx>
            <c:strRef>
              <c:f>'Overall Accidental Death by Yr'!$G$11</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('Overall Accidental Death by Yr'!$B$13,'Overall Accidental Death by Yr'!$B$15,'Overall Accidental Death by Yr'!$B$17,'Overall Accidental Death by Yr'!$B$19,'Overall Accidental Death by Yr'!$B$21)</c:f>
              <c:numCache>
                <c:formatCode>General</c:formatCode>
                <c:ptCount val="5"/>
                <c:pt idx="0">
                  <c:v>2021</c:v>
                </c:pt>
                <c:pt idx="1">
                  <c:v>2020</c:v>
                </c:pt>
                <c:pt idx="2">
                  <c:v>2019</c:v>
                </c:pt>
                <c:pt idx="3">
                  <c:v>2018</c:v>
                </c:pt>
                <c:pt idx="4">
                  <c:v>2017</c:v>
                </c:pt>
              </c:numCache>
            </c:numRef>
          </c:xVal>
          <c:yVal>
            <c:numRef>
              <c:f>('Overall Accidental Death by Yr'!$H$13,'Overall Accidental Death by Yr'!$H$15,'Overall Accidental Death by Yr'!$H$17,'Overall Accidental Death by Yr'!$H$19,'Overall Accidental Death by Yr'!$H$21)</c:f>
              <c:numCache>
                <c:formatCode>0.0</c:formatCode>
                <c:ptCount val="5"/>
                <c:pt idx="0">
                  <c:v>82.6</c:v>
                </c:pt>
                <c:pt idx="1">
                  <c:v>57.3</c:v>
                </c:pt>
                <c:pt idx="2">
                  <c:v>78.599999999999994</c:v>
                </c:pt>
                <c:pt idx="3">
                  <c:v>86.3</c:v>
                </c:pt>
                <c:pt idx="4">
                  <c:v>28.4</c:v>
                </c:pt>
              </c:numCache>
            </c:numRef>
          </c:yVal>
          <c:smooth val="0"/>
          <c:extLst>
            <c:ext xmlns:c16="http://schemas.microsoft.com/office/drawing/2014/chart" uri="{C3380CC4-5D6E-409C-BE32-E72D297353CC}">
              <c16:uniqueId val="{00000002-5F4B-4A48-BC77-DB8AC9F43BA2}"/>
            </c:ext>
          </c:extLst>
        </c:ser>
        <c:ser>
          <c:idx val="9"/>
          <c:order val="9"/>
          <c:tx>
            <c:strRef>
              <c:f>'Overall Accidental Death by Yr'!$I$11</c:f>
              <c:strCache>
                <c:ptCount val="1"/>
                <c:pt idx="0">
                  <c:v>API - non-Hispanic</c:v>
                </c:pt>
              </c:strCache>
            </c:strRef>
          </c:tx>
          <c:spPr>
            <a:ln w="19050" cap="rnd">
              <a:solidFill>
                <a:schemeClr val="accent5"/>
              </a:solidFill>
              <a:round/>
            </a:ln>
            <a:effectLst/>
          </c:spPr>
          <c:marker>
            <c:symbol val="triangle"/>
            <c:size val="5"/>
            <c:spPr>
              <a:solidFill>
                <a:schemeClr val="accent1"/>
              </a:solidFill>
              <a:ln w="9525">
                <a:solidFill>
                  <a:schemeClr val="accent1"/>
                </a:solidFill>
              </a:ln>
              <a:effectLst/>
            </c:spPr>
          </c:marker>
          <c:xVal>
            <c:numRef>
              <c:f>('Overall Accidental Death by Yr'!$B$13,'Overall Accidental Death by Yr'!$B$15,'Overall Accidental Death by Yr'!$B$17,'Overall Accidental Death by Yr'!$B$19,'Overall Accidental Death by Yr'!$B$21)</c:f>
              <c:numCache>
                <c:formatCode>General</c:formatCode>
                <c:ptCount val="5"/>
                <c:pt idx="0">
                  <c:v>2021</c:v>
                </c:pt>
                <c:pt idx="1">
                  <c:v>2020</c:v>
                </c:pt>
                <c:pt idx="2">
                  <c:v>2019</c:v>
                </c:pt>
                <c:pt idx="3">
                  <c:v>2018</c:v>
                </c:pt>
                <c:pt idx="4">
                  <c:v>2017</c:v>
                </c:pt>
              </c:numCache>
            </c:numRef>
          </c:xVal>
          <c:yVal>
            <c:numRef>
              <c:f>('Overall Accidental Death by Yr'!$J$13,'Overall Accidental Death by Yr'!$J$15,'Overall Accidental Death by Yr'!$J$17,'Overall Accidental Death by Yr'!$J$19,'Overall Accidental Death by Yr'!$J$21)</c:f>
              <c:numCache>
                <c:formatCode>0.0</c:formatCode>
                <c:ptCount val="5"/>
                <c:pt idx="0">
                  <c:v>27.9</c:v>
                </c:pt>
                <c:pt idx="1">
                  <c:v>21.6</c:v>
                </c:pt>
                <c:pt idx="2">
                  <c:v>26.4</c:v>
                </c:pt>
                <c:pt idx="3">
                  <c:v>25.9</c:v>
                </c:pt>
                <c:pt idx="4">
                  <c:v>22.9</c:v>
                </c:pt>
              </c:numCache>
            </c:numRef>
          </c:yVal>
          <c:smooth val="0"/>
          <c:extLst>
            <c:ext xmlns:c16="http://schemas.microsoft.com/office/drawing/2014/chart" uri="{C3380CC4-5D6E-409C-BE32-E72D297353CC}">
              <c16:uniqueId val="{00000003-5F4B-4A48-BC77-DB8AC9F43BA2}"/>
            </c:ext>
          </c:extLst>
        </c:ser>
        <c:ser>
          <c:idx val="12"/>
          <c:order val="12"/>
          <c:tx>
            <c:strRef>
              <c:f>'Overall Accidental Death by Yr'!$K$11</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('Overall Accidental Death by Yr'!$B$13,'Overall Accidental Death by Yr'!$B$15,'Overall Accidental Death by Yr'!$B$17,'Overall Accidental Death by Yr'!$B$19,'Overall Accidental Death by Yr'!$B$21)</c:f>
              <c:numCache>
                <c:formatCode>General</c:formatCode>
                <c:ptCount val="5"/>
                <c:pt idx="0">
                  <c:v>2021</c:v>
                </c:pt>
                <c:pt idx="1">
                  <c:v>2020</c:v>
                </c:pt>
                <c:pt idx="2">
                  <c:v>2019</c:v>
                </c:pt>
                <c:pt idx="3">
                  <c:v>2018</c:v>
                </c:pt>
                <c:pt idx="4">
                  <c:v>2017</c:v>
                </c:pt>
              </c:numCache>
            </c:numRef>
          </c:xVal>
          <c:yVal>
            <c:numRef>
              <c:f>('Overall Accidental Death by Yr'!$L$13,'Overall Accidental Death by Yr'!$L$15,'Overall Accidental Death by Yr'!$L$17,'Overall Accidental Death by Yr'!$L$19,'Overall Accidental Death by Yr'!$L$21)</c:f>
              <c:numCache>
                <c:formatCode>0.0</c:formatCode>
                <c:ptCount val="5"/>
                <c:pt idx="0">
                  <c:v>39.1</c:v>
                </c:pt>
                <c:pt idx="1">
                  <c:v>33.700000000000003</c:v>
                </c:pt>
                <c:pt idx="2">
                  <c:v>26.9</c:v>
                </c:pt>
                <c:pt idx="3">
                  <c:v>24.7</c:v>
                </c:pt>
                <c:pt idx="4">
                  <c:v>24</c:v>
                </c:pt>
              </c:numCache>
            </c:numRef>
          </c:yVal>
          <c:smooth val="0"/>
          <c:extLst>
            <c:ext xmlns:c16="http://schemas.microsoft.com/office/drawing/2014/chart" uri="{C3380CC4-5D6E-409C-BE32-E72D297353CC}">
              <c16:uniqueId val="{00000004-5F4B-4A48-BC77-DB8AC9F43BA2}"/>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'C:\ANALYTICS\PUBLICATIONS\Minority Health Report\2017\1. Data\Mortality\[Mortality by Year.xlsx]Heart Disease'!$C$2</c15:sqref>
                        </c15:formulaRef>
                      </c:ext>
                    </c:extLst>
                    <c:strCache>
                      <c:ptCount val="1"/>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strRef>
                    <c:extLst>
                      <c:ex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c:ext uri="{02D57815-91ED-43cb-92C2-25804820EDAC}">
                        <c15:formulaRef>
                          <c15:sqref>'[2]Heart Disease'!$C$3:$C$8</c15:sqref>
                        </c15:formulaRef>
                      </c:ext>
                    </c:extLst>
                    <c:numCache>
                      <c:formatCode>General</c:formatCode>
                      <c:ptCount val="6"/>
                      <c:pt idx="0">
                        <c:v>0</c:v>
                      </c:pt>
                      <c:pt idx="1">
                        <c:v>219.41049479821942</c:v>
                      </c:pt>
                      <c:pt idx="2">
                        <c:v>224.82881114656695</c:v>
                      </c:pt>
                      <c:pt idx="3">
                        <c:v>218.67506433636007</c:v>
                      </c:pt>
                      <c:pt idx="4">
                        <c:v>210.00855999416993</c:v>
                      </c:pt>
                      <c:pt idx="5">
                        <c:v>204.82019174897127</c:v>
                      </c:pt>
                    </c:numCache>
                  </c:numRef>
                </c:yVal>
                <c:smooth val="0"/>
                <c:extLst>
                  <c:ext xmlns:c16="http://schemas.microsoft.com/office/drawing/2014/chart" uri="{C3380CC4-5D6E-409C-BE32-E72D297353CC}">
                    <c16:uniqueId val="{00000005-5F4B-4A48-BC77-DB8AC9F43BA2}"/>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'C:\ANALYTICS\PUBLICATIONS\Minority Health Report\2017\1. Data\Mortality\[Mortality by Year.xlsx]Heart Disease'!$D$2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5F4B-4A48-BC77-DB8AC9F43BA2}"/>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'C:\ANALYTICS\PUBLICATIONS\Minority Health Report\2017\1. Data\Mortality\[Mortality by Year.xlsx]Heart Disease'!$F$2</c15:sqref>
                        </c15:formulaRef>
                      </c:ext>
                    </c:extLst>
                    <c:strCache>
                      <c:ptCount val="1"/>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Disease'!$F$3:$F$8</c15:sqref>
                        </c15:formulaRef>
                      </c:ext>
                    </c:extLst>
                    <c:numCache>
                      <c:formatCode>General</c:formatCode>
                      <c:ptCount val="6"/>
                      <c:pt idx="0">
                        <c:v>0</c:v>
                      </c:pt>
                      <c:pt idx="1">
                        <c:v>291.66830317275634</c:v>
                      </c:pt>
                      <c:pt idx="2">
                        <c:v>303.06401637951245</c:v>
                      </c:pt>
                      <c:pt idx="3">
                        <c:v>287.35489169263991</c:v>
                      </c:pt>
                      <c:pt idx="4">
                        <c:v>251.08252454561688</c:v>
                      </c:pt>
                      <c:pt idx="5">
                        <c:v>266.43165662897866</c:v>
                      </c:pt>
                    </c:numCache>
                  </c:numRef>
                </c:yVal>
                <c:smooth val="0"/>
                <c:extLst xmlns:c15="http://schemas.microsoft.com/office/drawing/2012/chart">
                  <c:ext xmlns:c16="http://schemas.microsoft.com/office/drawing/2014/chart" uri="{C3380CC4-5D6E-409C-BE32-E72D297353CC}">
                    <c16:uniqueId val="{00000007-5F4B-4A48-BC77-DB8AC9F43BA2}"/>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'C:\ANALYTICS\PUBLICATIONS\Minority Health Report\2017\1. Data\Mortality\[Mortality by Year.xlsx]Heart Disease'!$G$2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5F4B-4A48-BC77-DB8AC9F43BA2}"/>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'C:\ANALYTICS\PUBLICATIONS\Minority Health Report\2017\1. Data\Mortality\[Mortality by Year.xlsx]Heart Disease'!$I$2</c15:sqref>
                        </c15:formulaRef>
                      </c:ext>
                    </c:extLst>
                    <c:strCache>
                      <c:ptCount val="1"/>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Disease'!$I$3:$I$8</c15:sqref>
                        </c15:formulaRef>
                      </c:ext>
                    </c:extLst>
                    <c:numCache>
                      <c:formatCode>General</c:formatCode>
                      <c:ptCount val="6"/>
                      <c:pt idx="0">
                        <c:v>0</c:v>
                      </c:pt>
                      <c:pt idx="1">
                        <c:v>128.18022480090642</c:v>
                      </c:pt>
                      <c:pt idx="2">
                        <c:v>163.55697713287975</c:v>
                      </c:pt>
                      <c:pt idx="3">
                        <c:v>121.02359453376944</c:v>
                      </c:pt>
                      <c:pt idx="4">
                        <c:v>161.56699786437989</c:v>
                      </c:pt>
                      <c:pt idx="5">
                        <c:v>167.69093092196172</c:v>
                      </c:pt>
                    </c:numCache>
                  </c:numRef>
                </c:yVal>
                <c:smooth val="0"/>
                <c:extLst xmlns:c15="http://schemas.microsoft.com/office/drawing/2012/chart">
                  <c:ext xmlns:c16="http://schemas.microsoft.com/office/drawing/2014/chart" uri="{C3380CC4-5D6E-409C-BE32-E72D297353CC}">
                    <c16:uniqueId val="{00000009-5F4B-4A48-BC77-DB8AC9F43BA2}"/>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'C:\ANALYTICS\PUBLICATIONS\Minority Health Report\2017\1. Data\Mortality\[Mortality by Year.xlsx]Heart Disease'!$J$2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5F4B-4A48-BC77-DB8AC9F43BA2}"/>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'C:\ANALYTICS\PUBLICATIONS\Minority Health Report\2017\1. Data\Mortality\[Mortality by Year.xlsx]Heart Disease'!$L$2</c15:sqref>
                        </c15:formulaRef>
                      </c:ext>
                    </c:extLst>
                    <c:strCache>
                      <c:ptCount val="1"/>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Disease'!$L$3:$L$8</c15:sqref>
                        </c15:formulaRef>
                      </c:ext>
                    </c:extLst>
                    <c:numCache>
                      <c:formatCode>General</c:formatCode>
                      <c:ptCount val="6"/>
                      <c:pt idx="0">
                        <c:v>0</c:v>
                      </c:pt>
                      <c:pt idx="1">
                        <c:v>155.15541042803241</c:v>
                      </c:pt>
                      <c:pt idx="2">
                        <c:v>145.02779294018356</c:v>
                      </c:pt>
                      <c:pt idx="3">
                        <c:v>134.76769369004231</c:v>
                      </c:pt>
                      <c:pt idx="4">
                        <c:v>140.55402893810685</c:v>
                      </c:pt>
                      <c:pt idx="5">
                        <c:v>123.11969899010116</c:v>
                      </c:pt>
                    </c:numCache>
                  </c:numRef>
                </c:yVal>
                <c:smooth val="0"/>
                <c:extLst xmlns:c15="http://schemas.microsoft.com/office/drawing/2012/chart">
                  <c:ext xmlns:c16="http://schemas.microsoft.com/office/drawing/2014/chart" uri="{C3380CC4-5D6E-409C-BE32-E72D297353CC}">
                    <c16:uniqueId val="{0000000B-5F4B-4A48-BC77-DB8AC9F43BA2}"/>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'C:\ANALYTICS\PUBLICATIONS\Minority Health Report\2017\1. Data\Mortality\[Mortality by Year.xlsx]Heart Disease'!$M$2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5F4B-4A48-BC77-DB8AC9F43BA2}"/>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'C:\ANALYTICS\PUBLICATIONS\Minority Health Report\2017\1. Data\Mortality\[Mortality by Year.xlsx]Heart Disease'!$O$2</c15:sqref>
                        </c15:formulaRef>
                      </c:ext>
                    </c:extLst>
                    <c:strCache>
                      <c:ptCount val="1"/>
                    </c:strCache>
                  </c:strRef>
                </c:tx>
                <c:spPr>
                  <a:ln w="19050" cap="rnd">
                    <a:solidFill>
                      <a:srgbClr val="7030A0"/>
                    </a:solidFill>
                    <a:round/>
                  </a:ln>
                  <a:effectLst/>
                </c:spPr>
                <c:marker>
                  <c:symbol val="star"/>
                  <c:size val="5"/>
                  <c:spPr>
                    <a:noFill/>
                    <a:ln w="9525">
                      <a:solidFill>
                        <a:srgbClr val="7030A0"/>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Disease'!$O$3:$O$8</c15:sqref>
                        </c15:formulaRef>
                      </c:ext>
                    </c:extLst>
                    <c:numCache>
                      <c:formatCode>General</c:formatCode>
                      <c:ptCount val="6"/>
                      <c:pt idx="0">
                        <c:v>0</c:v>
                      </c:pt>
                      <c:pt idx="1">
                        <c:v>117.92164855344731</c:v>
                      </c:pt>
                      <c:pt idx="2">
                        <c:v>131.59251966232401</c:v>
                      </c:pt>
                      <c:pt idx="3">
                        <c:v>143.64850569741702</c:v>
                      </c:pt>
                      <c:pt idx="4">
                        <c:v>121.37320755225957</c:v>
                      </c:pt>
                      <c:pt idx="5">
                        <c:v>123.95516052778871</c:v>
                      </c:pt>
                    </c:numCache>
                  </c:numRef>
                </c:yVal>
                <c:smooth val="0"/>
                <c:extLst xmlns:c15="http://schemas.microsoft.com/office/drawing/2012/chart">
                  <c:ext xmlns:c16="http://schemas.microsoft.com/office/drawing/2014/chart" uri="{C3380CC4-5D6E-409C-BE32-E72D297353CC}">
                    <c16:uniqueId val="{0000000D-5F4B-4A48-BC77-DB8AC9F43BA2}"/>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'C:\ANALYTICS\PUBLICATIONS\Minority Health Report\2017\1. Data\Mortality\[Mortality by Year.xlsx]Heart Disease'!$P$2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'[2]Heart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'[2]Heart Disease'!$P$3:$P$8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5F4B-4A48-BC77-DB8AC9F43BA2}"/>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6176"/>
        <c:crosses val="autoZero"/>
        <c:crossBetween val="midCat"/>
      </c:valAx>
      <c:spPr>
        <a:noFill/>
        <a:ln>
          <a:noFill/>
        </a:ln>
        <a:effectLst/>
      </c:spPr>
    </c:plotArea>
    <c:legend>
      <c:legendPos val="b"/>
      <c:layout>
        <c:manualLayout>
          <c:xMode val="edge"/>
          <c:yMode val="edge"/>
          <c:x val="3.4645818208894105E-2"/>
          <c:y val="0.87751896598952828"/>
          <c:w val="0.93478289681874871"/>
          <c:h val="9.92768410398285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SOByTSuicide!$A$24</c:f>
              <c:strCache>
                <c:ptCount val="1"/>
                <c:pt idx="0">
                  <c:v>Yes</c:v>
                </c:pt>
              </c:strCache>
            </c:strRef>
          </c:tx>
          <c:spPr>
            <a:solidFill>
              <a:schemeClr val="accent1"/>
            </a:solidFill>
            <a:ln>
              <a:noFill/>
            </a:ln>
            <a:effectLst/>
          </c:spPr>
          <c:invertIfNegative val="0"/>
          <c:errBars>
            <c:errBarType val="both"/>
            <c:errValType val="cust"/>
            <c:noEndCap val="0"/>
            <c:plus>
              <c:numLit>
                <c:formatCode>General</c:formatCode>
                <c:ptCount val="3"/>
                <c:pt idx="0">
                  <c:v>7.2999999999999995E-2</c:v>
                </c:pt>
                <c:pt idx="1">
                  <c:v>7.0999999999999994E-2</c:v>
                </c:pt>
                <c:pt idx="2">
                  <c:v>7.0000000000000001E-3</c:v>
                </c:pt>
              </c:numLit>
            </c:plus>
            <c:minus>
              <c:numLit>
                <c:formatCode>General</c:formatCode>
                <c:ptCount val="3"/>
                <c:pt idx="0">
                  <c:v>7.3999999999999996E-2</c:v>
                </c:pt>
                <c:pt idx="1">
                  <c:v>7.0999999999999994E-2</c:v>
                </c:pt>
                <c:pt idx="2">
                  <c:v>7.0000000000000001E-3</c:v>
                </c:pt>
              </c:numLit>
            </c:minus>
            <c:spPr>
              <a:noFill/>
              <a:ln w="9525" cap="flat" cmpd="sng" algn="ctr">
                <a:solidFill>
                  <a:schemeClr val="tx1">
                    <a:lumMod val="65000"/>
                    <a:lumOff val="35000"/>
                  </a:schemeClr>
                </a:solidFill>
                <a:round/>
              </a:ln>
              <a:effectLst/>
            </c:spPr>
          </c:errBars>
          <c:cat>
            <c:strRef>
              <c:f>SOByTSuicide!$B$23:$D$23</c:f>
              <c:strCache>
                <c:ptCount val="3"/>
                <c:pt idx="0">
                  <c:v>Bisexual</c:v>
                </c:pt>
                <c:pt idx="1">
                  <c:v>Gay/Lesbian</c:v>
                </c:pt>
                <c:pt idx="2">
                  <c:v>Straight</c:v>
                </c:pt>
              </c:strCache>
            </c:strRef>
          </c:cat>
          <c:val>
            <c:numRef>
              <c:f>SOByTSuicide!$B$24:$D$24</c:f>
              <c:numCache>
                <c:formatCode>0.0%</c:formatCode>
                <c:ptCount val="3"/>
                <c:pt idx="0">
                  <c:v>0.154</c:v>
                </c:pt>
                <c:pt idx="1">
                  <c:v>1.4E-2</c:v>
                </c:pt>
                <c:pt idx="2">
                  <c:v>3.5999999999999997E-2</c:v>
                </c:pt>
              </c:numCache>
            </c:numRef>
          </c:val>
          <c:extLst>
            <c:ext xmlns:c16="http://schemas.microsoft.com/office/drawing/2014/chart" uri="{C3380CC4-5D6E-409C-BE32-E72D297353CC}">
              <c16:uniqueId val="{00000000-8835-4A62-8CCF-D88E4CE9CF55}"/>
            </c:ext>
          </c:extLst>
        </c:ser>
        <c:ser>
          <c:idx val="1"/>
          <c:order val="1"/>
          <c:tx>
            <c:strRef>
              <c:f>SOByTSuicide!$A$25</c:f>
              <c:strCache>
                <c:ptCount val="1"/>
                <c:pt idx="0">
                  <c:v>No</c:v>
                </c:pt>
              </c:strCache>
            </c:strRef>
          </c:tx>
          <c:spPr>
            <a:solidFill>
              <a:schemeClr val="accent2"/>
            </a:solidFill>
            <a:ln>
              <a:noFill/>
            </a:ln>
            <a:effectLst/>
          </c:spPr>
          <c:invertIfNegative val="0"/>
          <c:errBars>
            <c:errBarType val="both"/>
            <c:errValType val="cust"/>
            <c:noEndCap val="0"/>
            <c:plus>
              <c:numLit>
                <c:formatCode>General</c:formatCode>
                <c:ptCount val="3"/>
                <c:pt idx="0">
                  <c:v>7.3999999999999996E-2</c:v>
                </c:pt>
                <c:pt idx="1">
                  <c:v>7.0999999999999994E-2</c:v>
                </c:pt>
                <c:pt idx="2">
                  <c:v>7.0000000000000001E-3</c:v>
                </c:pt>
              </c:numLit>
            </c:plus>
            <c:minus>
              <c:numLit>
                <c:formatCode>General</c:formatCode>
                <c:ptCount val="3"/>
                <c:pt idx="0">
                  <c:v>7.2999999999999995E-2</c:v>
                </c:pt>
                <c:pt idx="1">
                  <c:v>7.0999999999999994E-2</c:v>
                </c:pt>
                <c:pt idx="2">
                  <c:v>7.0000000000000001E-3</c:v>
                </c:pt>
              </c:numLit>
            </c:minus>
            <c:spPr>
              <a:noFill/>
              <a:ln w="9525" cap="flat" cmpd="sng" algn="ctr">
                <a:solidFill>
                  <a:schemeClr val="tx1">
                    <a:lumMod val="65000"/>
                    <a:lumOff val="35000"/>
                  </a:schemeClr>
                </a:solidFill>
                <a:round/>
              </a:ln>
              <a:effectLst/>
            </c:spPr>
          </c:errBars>
          <c:cat>
            <c:strRef>
              <c:f>SOByTSuicide!$B$23:$D$23</c:f>
              <c:strCache>
                <c:ptCount val="3"/>
                <c:pt idx="0">
                  <c:v>Bisexual</c:v>
                </c:pt>
                <c:pt idx="1">
                  <c:v>Gay/Lesbian</c:v>
                </c:pt>
                <c:pt idx="2">
                  <c:v>Straight</c:v>
                </c:pt>
              </c:strCache>
            </c:strRef>
          </c:cat>
          <c:val>
            <c:numRef>
              <c:f>SOByTSuicide!$B$25:$D$25</c:f>
              <c:numCache>
                <c:formatCode>0.0%</c:formatCode>
                <c:ptCount val="3"/>
                <c:pt idx="0">
                  <c:v>0.84599999999999997</c:v>
                </c:pt>
                <c:pt idx="1">
                  <c:v>0.98599999999999999</c:v>
                </c:pt>
                <c:pt idx="2">
                  <c:v>0.96399999999999997</c:v>
                </c:pt>
              </c:numCache>
            </c:numRef>
          </c:val>
          <c:extLst>
            <c:ext xmlns:c16="http://schemas.microsoft.com/office/drawing/2014/chart" uri="{C3380CC4-5D6E-409C-BE32-E72D297353CC}">
              <c16:uniqueId val="{00000001-8835-4A62-8CCF-D88E4CE9CF55}"/>
            </c:ext>
          </c:extLst>
        </c:ser>
        <c:dLbls>
          <c:showLegendKey val="0"/>
          <c:showVal val="0"/>
          <c:showCatName val="0"/>
          <c:showSerName val="0"/>
          <c:showPercent val="0"/>
          <c:showBubbleSize val="0"/>
        </c:dLbls>
        <c:gapWidth val="219"/>
        <c:overlap val="-27"/>
        <c:axId val="667117240"/>
        <c:axId val="667115600"/>
      </c:barChart>
      <c:catAx>
        <c:axId val="667117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115600"/>
        <c:crosses val="autoZero"/>
        <c:auto val="1"/>
        <c:lblAlgn val="ctr"/>
        <c:lblOffset val="100"/>
        <c:noMultiLvlLbl val="0"/>
      </c:catAx>
      <c:valAx>
        <c:axId val="667115600"/>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1172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49997288356204"/>
          <c:y val="1.9373967142996013E-2"/>
          <c:w val="0.80148377471847165"/>
          <c:h val="0.48181256990096383"/>
        </c:manualLayout>
      </c:layout>
      <c:barChart>
        <c:barDir val="col"/>
        <c:grouping val="clustered"/>
        <c:varyColors val="0"/>
        <c:ser>
          <c:idx val="0"/>
          <c:order val="0"/>
          <c:tx>
            <c:strRef>
              <c:f>NV!$B$5</c:f>
              <c:strCache>
                <c:ptCount val="1"/>
                <c:pt idx="0">
                  <c:v>Yes</c:v>
                </c:pt>
              </c:strCache>
            </c:strRef>
          </c:tx>
          <c:spPr>
            <a:pattFill prst="pct60">
              <a:fgClr>
                <a:srgbClr val="FF0000"/>
              </a:fgClr>
              <a:bgClr>
                <a:schemeClr val="bg1"/>
              </a:bgClr>
            </a:pattFill>
            <a:ln>
              <a:solidFill>
                <a:schemeClr val="tx1"/>
              </a:solidFill>
            </a:ln>
            <a:effectLst/>
          </c:spPr>
          <c:invertIfNegative val="0"/>
          <c:errBars>
            <c:errBarType val="both"/>
            <c:errValType val="cust"/>
            <c:noEndCap val="0"/>
            <c:plus>
              <c:numRef>
                <c:f>(NV!$Q$4,NV!$Q$7,NV!$Q$10,NV!$Q$13,NV!$Q$16)</c:f>
                <c:numCache>
                  <c:formatCode>General</c:formatCode>
                  <c:ptCount val="5"/>
                  <c:pt idx="0">
                    <c:v>2.1308999999999995E-2</c:v>
                  </c:pt>
                  <c:pt idx="1">
                    <c:v>4.6244000000000007E-2</c:v>
                  </c:pt>
                  <c:pt idx="2">
                    <c:v>0.16880400000000001</c:v>
                  </c:pt>
                  <c:pt idx="3">
                    <c:v>7.2390000000000024E-2</c:v>
                  </c:pt>
                  <c:pt idx="4">
                    <c:v>4.836399999999999E-2</c:v>
                  </c:pt>
                </c:numCache>
              </c:numRef>
            </c:plus>
            <c:minus>
              <c:numRef>
                <c:f>(NV!$P$4,NV!$P$7,NV!$P$10,NV!$P$13,NV!$P$16)</c:f>
                <c:numCache>
                  <c:formatCode>General</c:formatCode>
                  <c:ptCount val="5"/>
                  <c:pt idx="0">
                    <c:v>2.1310000000000009E-2</c:v>
                  </c:pt>
                  <c:pt idx="1">
                    <c:v>4.6244E-2</c:v>
                  </c:pt>
                  <c:pt idx="2">
                    <c:v>0.13905099999999998</c:v>
                  </c:pt>
                  <c:pt idx="3">
                    <c:v>7.2389999999999996E-2</c:v>
                  </c:pt>
                  <c:pt idx="4">
                    <c:v>4.8364000000000018E-2</c:v>
                  </c:pt>
                </c:numCache>
              </c:numRef>
            </c:minus>
            <c:spPr>
              <a:noFill/>
              <a:ln w="9525" cap="flat" cmpd="sng" algn="ctr">
                <a:solidFill>
                  <a:schemeClr val="tx1">
                    <a:lumMod val="65000"/>
                    <a:lumOff val="35000"/>
                  </a:schemeClr>
                </a:solidFill>
                <a:round/>
              </a:ln>
              <a:effectLst/>
            </c:spPr>
          </c:errBars>
          <c:cat>
            <c:strRef>
              <c:f>NV!$C$4:$G$4</c:f>
              <c:strCache>
                <c:ptCount val="5"/>
                <c:pt idx="0">
                  <c:v>White-non-Hispanic</c:v>
                </c:pt>
                <c:pt idx="1">
                  <c:v>Black-non-Hispanic</c:v>
                </c:pt>
                <c:pt idx="2">
                  <c:v>AI/AN-non-Hispanic</c:v>
                </c:pt>
                <c:pt idx="3">
                  <c:v>API-non-Hispanic</c:v>
                </c:pt>
                <c:pt idx="4">
                  <c:v>Hispanic</c:v>
                </c:pt>
              </c:strCache>
            </c:strRef>
          </c:cat>
          <c:val>
            <c:numRef>
              <c:f>NV!$C$5:$G$5</c:f>
              <c:numCache>
                <c:formatCode>0.0%</c:formatCode>
                <c:ptCount val="5"/>
                <c:pt idx="0">
                  <c:v>0.104328</c:v>
                </c:pt>
                <c:pt idx="1">
                  <c:v>8.0069000000000001E-2</c:v>
                </c:pt>
                <c:pt idx="2">
                  <c:v>0.13905099999999998</c:v>
                </c:pt>
                <c:pt idx="3">
                  <c:v>8.4429999999999991E-2</c:v>
                </c:pt>
                <c:pt idx="4">
                  <c:v>0.205958</c:v>
                </c:pt>
              </c:numCache>
            </c:numRef>
          </c:val>
          <c:extLst>
            <c:ext xmlns:c16="http://schemas.microsoft.com/office/drawing/2014/chart" uri="{C3380CC4-5D6E-409C-BE32-E72D297353CC}">
              <c16:uniqueId val="{00000000-322A-4B3C-A9E8-968E1C3A8825}"/>
            </c:ext>
          </c:extLst>
        </c:ser>
        <c:ser>
          <c:idx val="2"/>
          <c:order val="2"/>
          <c:tx>
            <c:strRef>
              <c:f>NV!$B$7</c:f>
              <c:strCache>
                <c:ptCount val="1"/>
                <c:pt idx="0">
                  <c:v>No</c:v>
                </c:pt>
              </c:strCache>
            </c:strRef>
          </c:tx>
          <c:spPr>
            <a:pattFill prst="trellis">
              <a:fgClr>
                <a:srgbClr val="00B0F0"/>
              </a:fgClr>
              <a:bgClr>
                <a:schemeClr val="bg1"/>
              </a:bgClr>
            </a:pattFill>
            <a:ln>
              <a:solidFill>
                <a:schemeClr val="tx1"/>
              </a:solidFill>
            </a:ln>
            <a:effectLst/>
          </c:spPr>
          <c:invertIfNegative val="0"/>
          <c:errBars>
            <c:errBarType val="both"/>
            <c:errValType val="cust"/>
            <c:noEndCap val="0"/>
            <c:plus>
              <c:numRef>
                <c:f>(NV!$Q$5,NV!$Q$8,NV!$Q$11,NV!$Q$14,NV!$Q$17)</c:f>
                <c:numCache>
                  <c:formatCode>General</c:formatCode>
                  <c:ptCount val="5"/>
                  <c:pt idx="0">
                    <c:v>2.130999999999994E-2</c:v>
                  </c:pt>
                  <c:pt idx="1">
                    <c:v>4.6244000000000174E-2</c:v>
                  </c:pt>
                  <c:pt idx="2">
                    <c:v>0.13905100000000004</c:v>
                  </c:pt>
                  <c:pt idx="3">
                    <c:v>7.2390000000000065E-2</c:v>
                  </c:pt>
                  <c:pt idx="4">
                    <c:v>4.8363999999999963E-2</c:v>
                  </c:pt>
                </c:numCache>
              </c:numRef>
            </c:plus>
            <c:minus>
              <c:numRef>
                <c:f>(NV!$P$5,NV!$P$8,NV!$P$11,NV!$P$14,NV!$P$17)</c:f>
                <c:numCache>
                  <c:formatCode>General</c:formatCode>
                  <c:ptCount val="5"/>
                  <c:pt idx="0">
                    <c:v>2.1309000000000022E-2</c:v>
                  </c:pt>
                  <c:pt idx="1">
                    <c:v>4.6243999999999952E-2</c:v>
                  </c:pt>
                  <c:pt idx="2">
                    <c:v>0.16880399999999995</c:v>
                  </c:pt>
                  <c:pt idx="3">
                    <c:v>7.2390000000000065E-2</c:v>
                  </c:pt>
                  <c:pt idx="4">
                    <c:v>4.8363999999999963E-2</c:v>
                  </c:pt>
                </c:numCache>
              </c:numRef>
            </c:minus>
            <c:spPr>
              <a:noFill/>
              <a:ln w="9525" cap="flat" cmpd="sng" algn="ctr">
                <a:solidFill>
                  <a:schemeClr val="tx1">
                    <a:lumMod val="65000"/>
                    <a:lumOff val="35000"/>
                  </a:schemeClr>
                </a:solidFill>
                <a:round/>
              </a:ln>
              <a:effectLst/>
            </c:spPr>
          </c:errBars>
          <c:cat>
            <c:strRef>
              <c:f>NV!$C$4:$G$4</c:f>
              <c:strCache>
                <c:ptCount val="5"/>
                <c:pt idx="0">
                  <c:v>White-non-Hispanic</c:v>
                </c:pt>
                <c:pt idx="1">
                  <c:v>Black-non-Hispanic</c:v>
                </c:pt>
                <c:pt idx="2">
                  <c:v>AI/AN-non-Hispanic</c:v>
                </c:pt>
                <c:pt idx="3">
                  <c:v>API-non-Hispanic</c:v>
                </c:pt>
                <c:pt idx="4">
                  <c:v>Hispanic</c:v>
                </c:pt>
              </c:strCache>
            </c:strRef>
          </c:cat>
          <c:val>
            <c:numRef>
              <c:f>NV!$C$7:$G$7</c:f>
              <c:numCache>
                <c:formatCode>0.0%</c:formatCode>
                <c:ptCount val="5"/>
                <c:pt idx="0">
                  <c:v>0.89567200000000002</c:v>
                </c:pt>
                <c:pt idx="1">
                  <c:v>0.91993099999999994</c:v>
                </c:pt>
                <c:pt idx="2">
                  <c:v>0.86094899999999996</c:v>
                </c:pt>
                <c:pt idx="3">
                  <c:v>0.91556999999999999</c:v>
                </c:pt>
                <c:pt idx="4">
                  <c:v>0.79404200000000003</c:v>
                </c:pt>
              </c:numCache>
            </c:numRef>
          </c:val>
          <c:extLst>
            <c:ext xmlns:c16="http://schemas.microsoft.com/office/drawing/2014/chart" uri="{C3380CC4-5D6E-409C-BE32-E72D297353CC}">
              <c16:uniqueId val="{00000001-322A-4B3C-A9E8-968E1C3A8825}"/>
            </c:ext>
          </c:extLst>
        </c:ser>
        <c:dLbls>
          <c:showLegendKey val="0"/>
          <c:showVal val="0"/>
          <c:showCatName val="0"/>
          <c:showSerName val="0"/>
          <c:showPercent val="0"/>
          <c:showBubbleSize val="0"/>
        </c:dLbls>
        <c:gapWidth val="219"/>
        <c:overlap val="-27"/>
        <c:axId val="187264920"/>
        <c:axId val="504044400"/>
        <c:extLst>
          <c:ext xmlns:c15="http://schemas.microsoft.com/office/drawing/2012/chart" uri="{02D57815-91ED-43cb-92C2-25804820EDAC}">
            <c15:filteredBarSeries>
              <c15:ser>
                <c:idx val="1"/>
                <c:order val="1"/>
                <c:tx>
                  <c:strRef>
                    <c:extLst>
                      <c:ext uri="{02D57815-91ED-43cb-92C2-25804820EDAC}">
                        <c15:formulaRef>
                          <c15:sqref>NV!$B$6</c15:sqref>
                        </c15:formulaRef>
                      </c:ext>
                    </c:extLst>
                    <c:strCache>
                      <c:ptCount val="1"/>
                    </c:strCache>
                  </c:strRef>
                </c:tx>
                <c:spPr>
                  <a:solidFill>
                    <a:schemeClr val="accent2"/>
                  </a:solidFill>
                  <a:ln>
                    <a:noFill/>
                  </a:ln>
                  <a:effectLst/>
                </c:spPr>
                <c:invertIfNegative val="0"/>
                <c:cat>
                  <c:strRef>
                    <c:extLst>
                      <c:ext uri="{02D57815-91ED-43cb-92C2-25804820EDAC}">
                        <c15:formulaRef>
                          <c15:sqref>NV!$C$4:$G$4</c15:sqref>
                        </c15:formulaRef>
                      </c:ext>
                    </c:extLst>
                    <c:strCache>
                      <c:ptCount val="5"/>
                      <c:pt idx="0">
                        <c:v>White-non-Hispanic</c:v>
                      </c:pt>
                      <c:pt idx="1">
                        <c:v>Black-non-Hispanic</c:v>
                      </c:pt>
                      <c:pt idx="2">
                        <c:v>AI/AN-non-Hispanic</c:v>
                      </c:pt>
                      <c:pt idx="3">
                        <c:v>API-non-Hispanic</c:v>
                      </c:pt>
                      <c:pt idx="4">
                        <c:v>Hispanic</c:v>
                      </c:pt>
                    </c:strCache>
                  </c:strRef>
                </c:cat>
                <c:val>
                  <c:numRef>
                    <c:extLst>
                      <c:ext uri="{02D57815-91ED-43cb-92C2-25804820EDAC}">
                        <c15:formulaRef>
                          <c15:sqref>NV!$C$6:$G$6</c15:sqref>
                        </c15:formulaRef>
                      </c:ext>
                    </c:extLst>
                    <c:numCache>
                      <c:formatCode>0.0%</c:formatCode>
                      <c:ptCount val="5"/>
                      <c:pt idx="0">
                        <c:v>0</c:v>
                      </c:pt>
                      <c:pt idx="1">
                        <c:v>0</c:v>
                      </c:pt>
                      <c:pt idx="2">
                        <c:v>0</c:v>
                      </c:pt>
                      <c:pt idx="3">
                        <c:v>0</c:v>
                      </c:pt>
                      <c:pt idx="4">
                        <c:v>0</c:v>
                      </c:pt>
                    </c:numCache>
                  </c:numRef>
                </c:val>
                <c:extLst>
                  <c:ext xmlns:c16="http://schemas.microsoft.com/office/drawing/2014/chart" uri="{C3380CC4-5D6E-409C-BE32-E72D297353CC}">
                    <c16:uniqueId val="{00000002-322A-4B3C-A9E8-968E1C3A882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NV!$B$8</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NV!$C$4:$G$4</c15:sqref>
                        </c15:formulaRef>
                      </c:ext>
                    </c:extLst>
                    <c:strCache>
                      <c:ptCount val="5"/>
                      <c:pt idx="0">
                        <c:v>White-non-Hispanic</c:v>
                      </c:pt>
                      <c:pt idx="1">
                        <c:v>Black-non-Hispanic</c:v>
                      </c:pt>
                      <c:pt idx="2">
                        <c:v>AI/AN-non-Hispanic</c:v>
                      </c:pt>
                      <c:pt idx="3">
                        <c:v>API-non-Hispanic</c:v>
                      </c:pt>
                      <c:pt idx="4">
                        <c:v>Hispanic</c:v>
                      </c:pt>
                    </c:strCache>
                  </c:strRef>
                </c:cat>
                <c:val>
                  <c:numRef>
                    <c:extLst xmlns:c15="http://schemas.microsoft.com/office/drawing/2012/chart">
                      <c:ext xmlns:c15="http://schemas.microsoft.com/office/drawing/2012/chart" uri="{02D57815-91ED-43cb-92C2-25804820EDAC}">
                        <c15:formulaRef>
                          <c15:sqref>NV!$C$8:$G$8</c15:sqref>
                        </c15:formulaRef>
                      </c:ext>
                    </c:extLst>
                    <c:numCache>
                      <c:formatCode>0.0%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3-322A-4B3C-A9E8-968E1C3A882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NV!#REF!</c15:sqref>
                        </c15:formulaRef>
                      </c:ext>
                    </c:extLst>
                    <c:strCache>
                      <c:ptCount val="1"/>
                      <c:pt idx="0">
                        <c:v>#REF!</c:v>
                      </c:pt>
                    </c:strCache>
                  </c:strRef>
                </c:tx>
                <c:spPr>
                  <a:pattFill prst="narHorz">
                    <a:fgClr>
                      <a:schemeClr val="accent5">
                        <a:lumMod val="75000"/>
                      </a:schemeClr>
                    </a:fgClr>
                    <a:bgClr>
                      <a:schemeClr val="bg1"/>
                    </a:bgClr>
                  </a:pattFill>
                  <a:ln>
                    <a:solidFill>
                      <a:schemeClr val="tx1"/>
                    </a:solid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(NV!#REF!,NV!#REF!,NV!#REF!,NV!#REF!,NV!#REF!)</c15:sqref>
                          </c15:formulaRef>
                        </c:ext>
                      </c:extLst>
                      <c:numCache>
                        <c:formatCode>General</c:formatCode>
                        <c:ptCount val="1"/>
                        <c:pt idx="0">
                          <c:v>1</c:v>
                        </c:pt>
                      </c:numCache>
                    </c:numRef>
                  </c:plus>
                  <c:minus>
                    <c:numRef>
                      <c:extLst xmlns:c15="http://schemas.microsoft.com/office/drawing/2012/chart">
                        <c:ext xmlns:c15="http://schemas.microsoft.com/office/drawing/2012/chart" uri="{02D57815-91ED-43cb-92C2-25804820EDAC}">
                          <c15:formulaRef>
                            <c15:sqref>(NV!#REF!,NV!#REF!,NV!#REF!,NV!#REF!,NV!#REF!)</c15:sqref>
                          </c15:formulaRef>
                        </c:ext>
                      </c:extLst>
                      <c:numCache>
                        <c:formatCode>General</c:formatCode>
                        <c:ptCount val="1"/>
                        <c:pt idx="0">
                          <c:v>1</c:v>
                        </c:pt>
                      </c:numCache>
                    </c:numRef>
                  </c:minus>
                  <c:spPr>
                    <a:noFill/>
                    <a:ln w="9525" cap="flat" cmpd="sng" algn="ctr">
                      <a:solidFill>
                        <a:schemeClr val="tx1">
                          <a:lumMod val="65000"/>
                          <a:lumOff val="35000"/>
                        </a:schemeClr>
                      </a:solidFill>
                      <a:round/>
                    </a:ln>
                    <a:effectLst/>
                  </c:spPr>
                </c:errBars>
                <c:cat>
                  <c:strRef>
                    <c:extLst xmlns:c15="http://schemas.microsoft.com/office/drawing/2012/chart">
                      <c:ext xmlns:c15="http://schemas.microsoft.com/office/drawing/2012/chart" uri="{02D57815-91ED-43cb-92C2-25804820EDAC}">
                        <c15:formulaRef>
                          <c15:sqref>NV!$C$4:$G$4</c15:sqref>
                        </c15:formulaRef>
                      </c:ext>
                    </c:extLst>
                    <c:strCache>
                      <c:ptCount val="5"/>
                      <c:pt idx="0">
                        <c:v>White-non-Hispanic</c:v>
                      </c:pt>
                      <c:pt idx="1">
                        <c:v>Black-non-Hispanic</c:v>
                      </c:pt>
                      <c:pt idx="2">
                        <c:v>AI/AN-non-Hispanic</c:v>
                      </c:pt>
                      <c:pt idx="3">
                        <c:v>API-non-Hispanic</c:v>
                      </c:pt>
                      <c:pt idx="4">
                        <c:v>Hispanic</c:v>
                      </c:pt>
                    </c:strCache>
                  </c:strRef>
                </c:cat>
                <c:val>
                  <c:numRef>
                    <c:extLst xmlns:c15="http://schemas.microsoft.com/office/drawing/2012/chart">
                      <c:ext xmlns:c15="http://schemas.microsoft.com/office/drawing/2012/chart" uri="{02D57815-91ED-43cb-92C2-25804820EDAC}">
                        <c15:formulaRef>
                          <c15:sqref>NV!#REF!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322A-4B3C-A9E8-968E1C3A882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NV!#REF!</c15:sqref>
                        </c15:formulaRef>
                      </c:ext>
                    </c:extLst>
                    <c:strCache>
                      <c:ptCount val="1"/>
                      <c:pt idx="0">
                        <c:v>#REF!</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NV!$C$4:$G$4</c15:sqref>
                        </c15:formulaRef>
                      </c:ext>
                    </c:extLst>
                    <c:strCache>
                      <c:ptCount val="5"/>
                      <c:pt idx="0">
                        <c:v>White-non-Hispanic</c:v>
                      </c:pt>
                      <c:pt idx="1">
                        <c:v>Black-non-Hispanic</c:v>
                      </c:pt>
                      <c:pt idx="2">
                        <c:v>AI/AN-non-Hispanic</c:v>
                      </c:pt>
                      <c:pt idx="3">
                        <c:v>API-non-Hispanic</c:v>
                      </c:pt>
                      <c:pt idx="4">
                        <c:v>Hispanic</c:v>
                      </c:pt>
                    </c:strCache>
                  </c:strRef>
                </c:cat>
                <c:val>
                  <c:numRef>
                    <c:extLst xmlns:c15="http://schemas.microsoft.com/office/drawing/2012/chart">
                      <c:ext xmlns:c15="http://schemas.microsoft.com/office/drawing/2012/chart" uri="{02D57815-91ED-43cb-92C2-25804820EDAC}">
                        <c15:formulaRef>
                          <c15:sqref>NV!#REF!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322A-4B3C-A9E8-968E1C3A882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NV!#REF!</c15:sqref>
                        </c15:formulaRef>
                      </c:ext>
                    </c:extLst>
                    <c:strCache>
                      <c:ptCount val="1"/>
                      <c:pt idx="0">
                        <c:v>#REF!</c:v>
                      </c:pt>
                    </c:strCache>
                  </c:strRef>
                </c:tx>
                <c:spPr>
                  <a:solidFill>
                    <a:schemeClr val="accent6">
                      <a:lumMod val="60000"/>
                      <a:lumOff val="40000"/>
                    </a:schemeClr>
                  </a:solidFill>
                  <a:ln>
                    <a:solidFill>
                      <a:schemeClr val="tx1"/>
                    </a:solid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(NV!#REF!,NV!#REF!,NV!#REF!,NV!#REF!,NV!#REF!)</c15:sqref>
                          </c15:formulaRef>
                        </c:ext>
                      </c:extLst>
                      <c:numCache>
                        <c:formatCode>General</c:formatCode>
                        <c:ptCount val="1"/>
                        <c:pt idx="0">
                          <c:v>1</c:v>
                        </c:pt>
                      </c:numCache>
                    </c:numRef>
                  </c:plus>
                  <c:minus>
                    <c:numRef>
                      <c:extLst xmlns:c15="http://schemas.microsoft.com/office/drawing/2012/chart">
                        <c:ext xmlns:c15="http://schemas.microsoft.com/office/drawing/2012/chart" uri="{02D57815-91ED-43cb-92C2-25804820EDAC}">
                          <c15:formulaRef>
                            <c15:sqref>(NV!#REF!,NV!#REF!,NV!#REF!,NV!#REF!,NV!#REF!)</c15:sqref>
                          </c15:formulaRef>
                        </c:ext>
                      </c:extLst>
                      <c:numCache>
                        <c:formatCode>General</c:formatCode>
                        <c:ptCount val="1"/>
                        <c:pt idx="0">
                          <c:v>1</c:v>
                        </c:pt>
                      </c:numCache>
                    </c:numRef>
                  </c:minus>
                  <c:spPr>
                    <a:noFill/>
                    <a:ln w="9525" cap="flat" cmpd="sng" algn="ctr">
                      <a:solidFill>
                        <a:schemeClr val="tx1">
                          <a:lumMod val="65000"/>
                          <a:lumOff val="35000"/>
                        </a:schemeClr>
                      </a:solidFill>
                      <a:round/>
                    </a:ln>
                    <a:effectLst/>
                  </c:spPr>
                </c:errBars>
                <c:cat>
                  <c:strRef>
                    <c:extLst xmlns:c15="http://schemas.microsoft.com/office/drawing/2012/chart">
                      <c:ext xmlns:c15="http://schemas.microsoft.com/office/drawing/2012/chart" uri="{02D57815-91ED-43cb-92C2-25804820EDAC}">
                        <c15:formulaRef>
                          <c15:sqref>NV!$C$4:$G$4</c15:sqref>
                        </c15:formulaRef>
                      </c:ext>
                    </c:extLst>
                    <c:strCache>
                      <c:ptCount val="5"/>
                      <c:pt idx="0">
                        <c:v>White-non-Hispanic</c:v>
                      </c:pt>
                      <c:pt idx="1">
                        <c:v>Black-non-Hispanic</c:v>
                      </c:pt>
                      <c:pt idx="2">
                        <c:v>AI/AN-non-Hispanic</c:v>
                      </c:pt>
                      <c:pt idx="3">
                        <c:v>API-non-Hispanic</c:v>
                      </c:pt>
                      <c:pt idx="4">
                        <c:v>Hispanic</c:v>
                      </c:pt>
                    </c:strCache>
                  </c:strRef>
                </c:cat>
                <c:val>
                  <c:numRef>
                    <c:extLst xmlns:c15="http://schemas.microsoft.com/office/drawing/2012/chart">
                      <c:ext xmlns:c15="http://schemas.microsoft.com/office/drawing/2012/chart" uri="{02D57815-91ED-43cb-92C2-25804820EDAC}">
                        <c15:formulaRef>
                          <c15:sqref>NV!#REF!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6-322A-4B3C-A9E8-968E1C3A882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NV!#REF!</c15:sqref>
                        </c15:formulaRef>
                      </c:ext>
                    </c:extLst>
                    <c:strCache>
                      <c:ptCount val="1"/>
                      <c:pt idx="0">
                        <c:v>#REF!</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NV!$C$4:$G$4</c15:sqref>
                        </c15:formulaRef>
                      </c:ext>
                    </c:extLst>
                    <c:strCache>
                      <c:ptCount val="5"/>
                      <c:pt idx="0">
                        <c:v>White-non-Hispanic</c:v>
                      </c:pt>
                      <c:pt idx="1">
                        <c:v>Black-non-Hispanic</c:v>
                      </c:pt>
                      <c:pt idx="2">
                        <c:v>AI/AN-non-Hispanic</c:v>
                      </c:pt>
                      <c:pt idx="3">
                        <c:v>API-non-Hispanic</c:v>
                      </c:pt>
                      <c:pt idx="4">
                        <c:v>Hispanic</c:v>
                      </c:pt>
                    </c:strCache>
                  </c:strRef>
                </c:cat>
                <c:val>
                  <c:numRef>
                    <c:extLst xmlns:c15="http://schemas.microsoft.com/office/drawing/2012/chart">
                      <c:ext xmlns:c15="http://schemas.microsoft.com/office/drawing/2012/chart" uri="{02D57815-91ED-43cb-92C2-25804820EDAC}">
                        <c15:formulaRef>
                          <c15:sqref>NV!#REF!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7-322A-4B3C-A9E8-968E1C3A8825}"/>
                  </c:ext>
                </c:extLst>
              </c15:ser>
            </c15:filteredBarSeries>
          </c:ext>
        </c:extLst>
      </c:barChart>
      <c:catAx>
        <c:axId val="187264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044400"/>
        <c:crosses val="autoZero"/>
        <c:auto val="1"/>
        <c:lblAlgn val="ctr"/>
        <c:lblOffset val="100"/>
        <c:noMultiLvlLbl val="0"/>
      </c:catAx>
      <c:valAx>
        <c:axId val="5040444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264920"/>
        <c:crosses val="autoZero"/>
        <c:crossBetween val="between"/>
      </c:valAx>
      <c:spPr>
        <a:noFill/>
        <a:ln w="25400">
          <a:noFill/>
        </a:ln>
        <a:effectLst/>
      </c:spPr>
    </c:plotArea>
    <c:legend>
      <c:legendPos val="l"/>
      <c:layout>
        <c:manualLayout>
          <c:xMode val="edge"/>
          <c:yMode val="edge"/>
          <c:x val="2.0718797022890786E-4"/>
          <c:y val="5.2940786337305701E-2"/>
          <c:w val="9.2702271007864059E-2"/>
          <c:h val="0.550077730668281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42192031659372"/>
          <c:y val="0.10279051307211962"/>
          <c:w val="0.69846250956506439"/>
          <c:h val="0.73796093245353678"/>
        </c:manualLayout>
      </c:layout>
      <c:barChart>
        <c:barDir val="col"/>
        <c:grouping val="clustered"/>
        <c:varyColors val="0"/>
        <c:ser>
          <c:idx val="0"/>
          <c:order val="0"/>
          <c:tx>
            <c:strRef>
              <c:f>'Maternal Mortality and Morbidy'!$B$4</c:f>
              <c:strCache>
                <c:ptCount val="1"/>
                <c:pt idx="0">
                  <c:v>White-non-Hispanic</c:v>
                </c:pt>
              </c:strCache>
            </c:strRef>
          </c:tx>
          <c:spPr>
            <a:solidFill>
              <a:srgbClr val="C00000">
                <a:alpha val="83000"/>
              </a:srgbClr>
            </a:solidFill>
            <a:ln>
              <a:solidFill>
                <a:schemeClr val="tx1"/>
              </a:solidFill>
            </a:ln>
            <a:effectLst/>
          </c:spPr>
          <c:invertIfNegative val="0"/>
          <c:cat>
            <c:numRef>
              <c:f>'Maternal Mortality and Morbidy'!$C$3:$D$3</c:f>
              <c:numCache>
                <c:formatCode>General</c:formatCode>
                <c:ptCount val="2"/>
              </c:numCache>
            </c:numRef>
          </c:cat>
          <c:val>
            <c:numRef>
              <c:f>'Maternal Mortality and Morbidy'!$C$4:$D$4</c:f>
              <c:numCache>
                <c:formatCode>_(* #,##0.00_);_(* \(#,##0.00\);_(* "-"??_);_(@_)</c:formatCode>
                <c:ptCount val="2"/>
                <c:pt idx="0" formatCode="_(* #,##0.0_);_(* \(#,##0.0\);_(* &quot;-&quot;??_);_(@_)">
                  <c:v>159.5</c:v>
                </c:pt>
                <c:pt idx="1">
                  <c:v>116.3</c:v>
                </c:pt>
              </c:numCache>
            </c:numRef>
          </c:val>
          <c:extLst>
            <c:ext xmlns:c16="http://schemas.microsoft.com/office/drawing/2014/chart" uri="{C3380CC4-5D6E-409C-BE32-E72D297353CC}">
              <c16:uniqueId val="{00000000-1951-4359-AC44-A1A948DECF85}"/>
            </c:ext>
          </c:extLst>
        </c:ser>
        <c:ser>
          <c:idx val="2"/>
          <c:order val="2"/>
          <c:tx>
            <c:strRef>
              <c:f>'Maternal Mortality and Morbidy'!$B$6</c:f>
              <c:strCache>
                <c:ptCount val="1"/>
                <c:pt idx="0">
                  <c:v>Black-non-Hispanic</c:v>
                </c:pt>
              </c:strCache>
            </c:strRef>
          </c:tx>
          <c:spPr>
            <a:pattFill prst="pct70">
              <a:fgClr>
                <a:schemeClr val="accent2"/>
              </a:fgClr>
              <a:bgClr>
                <a:schemeClr val="bg1"/>
              </a:bgClr>
            </a:pattFill>
            <a:ln>
              <a:solidFill>
                <a:schemeClr val="tx1"/>
              </a:solidFill>
            </a:ln>
            <a:effectLst/>
          </c:spPr>
          <c:invertIfNegative val="0"/>
          <c:cat>
            <c:numRef>
              <c:f>'Maternal Mortality and Morbidy'!$C$3:$D$3</c:f>
              <c:numCache>
                <c:formatCode>General</c:formatCode>
                <c:ptCount val="2"/>
              </c:numCache>
            </c:numRef>
          </c:cat>
          <c:val>
            <c:numRef>
              <c:f>'Maternal Mortality and Morbidy'!$C$6:$D$6</c:f>
              <c:numCache>
                <c:formatCode>_(* #,##0.00_);_(* \(#,##0.00\);_(* "-"??_);_(@_)</c:formatCode>
                <c:ptCount val="2"/>
                <c:pt idx="0" formatCode="_(* #,##0.0_);_(* \(#,##0.0\);_(* &quot;-&quot;??_);_(@_)">
                  <c:v>282.2</c:v>
                </c:pt>
                <c:pt idx="1">
                  <c:v>199.4</c:v>
                </c:pt>
              </c:numCache>
            </c:numRef>
          </c:val>
          <c:extLst>
            <c:ext xmlns:c16="http://schemas.microsoft.com/office/drawing/2014/chart" uri="{C3380CC4-5D6E-409C-BE32-E72D297353CC}">
              <c16:uniqueId val="{00000001-1951-4359-AC44-A1A948DECF85}"/>
            </c:ext>
          </c:extLst>
        </c:ser>
        <c:ser>
          <c:idx val="4"/>
          <c:order val="4"/>
          <c:tx>
            <c:strRef>
              <c:f>'Maternal Mortality and Morbidy'!$B$8</c:f>
              <c:strCache>
                <c:ptCount val="1"/>
                <c:pt idx="0">
                  <c:v>AI/AN-non-Hispanic</c:v>
                </c:pt>
              </c:strCache>
            </c:strRef>
          </c:tx>
          <c:spPr>
            <a:solidFill>
              <a:schemeClr val="accent6">
                <a:alpha val="84000"/>
              </a:schemeClr>
            </a:solidFill>
            <a:ln>
              <a:solidFill>
                <a:schemeClr val="tx1"/>
              </a:solidFill>
            </a:ln>
            <a:effectLst/>
          </c:spPr>
          <c:invertIfNegative val="0"/>
          <c:cat>
            <c:numRef>
              <c:f>'Maternal Mortality and Morbidy'!$C$3:$D$3</c:f>
              <c:numCache>
                <c:formatCode>General</c:formatCode>
                <c:ptCount val="2"/>
              </c:numCache>
            </c:numRef>
          </c:cat>
          <c:val>
            <c:numRef>
              <c:f>'Maternal Mortality and Morbidy'!$C$8:$D$8</c:f>
              <c:numCache>
                <c:formatCode>_(* #,##0.00_);_(* \(#,##0.00\);_(* "-"??_);_(@_)</c:formatCode>
                <c:ptCount val="2"/>
                <c:pt idx="0" formatCode="_(* #,##0.0_);_(* \(#,##0.0\);_(* &quot;-&quot;??_);_(@_)">
                  <c:v>277.8</c:v>
                </c:pt>
                <c:pt idx="1">
                  <c:v>501.7</c:v>
                </c:pt>
              </c:numCache>
            </c:numRef>
          </c:val>
          <c:extLst>
            <c:ext xmlns:c16="http://schemas.microsoft.com/office/drawing/2014/chart" uri="{C3380CC4-5D6E-409C-BE32-E72D297353CC}">
              <c16:uniqueId val="{00000002-1951-4359-AC44-A1A948DECF85}"/>
            </c:ext>
          </c:extLst>
        </c:ser>
        <c:ser>
          <c:idx val="6"/>
          <c:order val="6"/>
          <c:tx>
            <c:strRef>
              <c:f>'Maternal Mortality and Morbidy'!$B$10</c:f>
              <c:strCache>
                <c:ptCount val="1"/>
                <c:pt idx="0">
                  <c:v>API-non-Hispanic</c:v>
                </c:pt>
              </c:strCache>
            </c:strRef>
          </c:tx>
          <c:spPr>
            <a:pattFill prst="dkDnDiag">
              <a:fgClr>
                <a:schemeClr val="accent5"/>
              </a:fgClr>
              <a:bgClr>
                <a:schemeClr val="bg1"/>
              </a:bgClr>
            </a:pattFill>
            <a:ln>
              <a:solidFill>
                <a:schemeClr val="tx1"/>
              </a:solidFill>
            </a:ln>
            <a:effectLst/>
          </c:spPr>
          <c:invertIfNegative val="0"/>
          <c:cat>
            <c:numRef>
              <c:f>'Maternal Mortality and Morbidy'!$C$3:$D$3</c:f>
              <c:numCache>
                <c:formatCode>General</c:formatCode>
                <c:ptCount val="2"/>
              </c:numCache>
            </c:numRef>
          </c:cat>
          <c:val>
            <c:numRef>
              <c:f>'Maternal Mortality and Morbidy'!$C$10:$D$10</c:f>
              <c:numCache>
                <c:formatCode>_(* #,##0.00_);_(* \(#,##0.00\);_(* "-"??_);_(@_)</c:formatCode>
                <c:ptCount val="2"/>
                <c:pt idx="0" formatCode="_(* #,##0.0_);_(* \(#,##0.0\);_(* &quot;-&quot;??_);_(@_)">
                  <c:v>276</c:v>
                </c:pt>
                <c:pt idx="1">
                  <c:v>129.69999999999999</c:v>
                </c:pt>
              </c:numCache>
            </c:numRef>
          </c:val>
          <c:extLst>
            <c:ext xmlns:c16="http://schemas.microsoft.com/office/drawing/2014/chart" uri="{C3380CC4-5D6E-409C-BE32-E72D297353CC}">
              <c16:uniqueId val="{00000003-1951-4359-AC44-A1A948DECF85}"/>
            </c:ext>
          </c:extLst>
        </c:ser>
        <c:ser>
          <c:idx val="8"/>
          <c:order val="8"/>
          <c:tx>
            <c:strRef>
              <c:f>'Maternal Mortality and Morbidy'!$B$12</c:f>
              <c:strCache>
                <c:ptCount val="1"/>
                <c:pt idx="0">
                  <c:v>Hispanic</c:v>
                </c:pt>
              </c:strCache>
            </c:strRef>
          </c:tx>
          <c:spPr>
            <a:solidFill>
              <a:srgbClr val="7030A0">
                <a:alpha val="86000"/>
              </a:srgbClr>
            </a:solidFill>
            <a:ln>
              <a:solidFill>
                <a:schemeClr val="tx1"/>
              </a:solidFill>
            </a:ln>
            <a:effectLst/>
          </c:spPr>
          <c:invertIfNegative val="0"/>
          <c:cat>
            <c:numRef>
              <c:f>'Maternal Mortality and Morbidy'!$C$3:$D$3</c:f>
              <c:numCache>
                <c:formatCode>General</c:formatCode>
                <c:ptCount val="2"/>
              </c:numCache>
            </c:numRef>
          </c:cat>
          <c:val>
            <c:numRef>
              <c:f>'Maternal Mortality and Morbidy'!$C$12:$D$12</c:f>
              <c:numCache>
                <c:formatCode>_(* #,##0.00_);_(* \(#,##0.00\);_(* "-"??_);_(@_)</c:formatCode>
                <c:ptCount val="2"/>
                <c:pt idx="0" formatCode="_(* #,##0.0_);_(* \(#,##0.0\);_(* &quot;-&quot;??_);_(@_)">
                  <c:v>194.8</c:v>
                </c:pt>
                <c:pt idx="1">
                  <c:v>72.3</c:v>
                </c:pt>
              </c:numCache>
            </c:numRef>
          </c:val>
          <c:extLst>
            <c:ext xmlns:c16="http://schemas.microsoft.com/office/drawing/2014/chart" uri="{C3380CC4-5D6E-409C-BE32-E72D297353CC}">
              <c16:uniqueId val="{00000004-1951-4359-AC44-A1A948DECF85}"/>
            </c:ext>
          </c:extLst>
        </c:ser>
        <c:ser>
          <c:idx val="9"/>
          <c:order val="9"/>
          <c:tx>
            <c:strRef>
              <c:f>'Maternal Mortality and Morbidy'!$B$13</c:f>
              <c:strCache>
                <c:ptCount val="1"/>
              </c:strCache>
            </c:strRef>
          </c:tx>
          <c:spPr>
            <a:solidFill>
              <a:schemeClr val="accent4">
                <a:lumMod val="60000"/>
              </a:schemeClr>
            </a:solidFill>
            <a:ln>
              <a:noFill/>
            </a:ln>
            <a:effectLst/>
          </c:spPr>
          <c:invertIfNegative val="0"/>
          <c:cat>
            <c:numRef>
              <c:f>'Maternal Mortality and Morbidy'!$C$3:$D$3</c:f>
              <c:numCache>
                <c:formatCode>General</c:formatCode>
                <c:ptCount val="2"/>
              </c:numCache>
            </c:numRef>
          </c:cat>
          <c:val>
            <c:numRef>
              <c:f>'Maternal Mortality and Morbidy'!$C$13:$D$13</c:f>
              <c:numCache>
                <c:formatCode>General</c:formatCode>
                <c:ptCount val="2"/>
              </c:numCache>
            </c:numRef>
          </c:val>
          <c:extLst>
            <c:ext xmlns:c16="http://schemas.microsoft.com/office/drawing/2014/chart" uri="{C3380CC4-5D6E-409C-BE32-E72D297353CC}">
              <c16:uniqueId val="{00000005-1951-4359-AC44-A1A948DECF85}"/>
            </c:ext>
          </c:extLst>
        </c:ser>
        <c:dLbls>
          <c:showLegendKey val="0"/>
          <c:showVal val="0"/>
          <c:showCatName val="0"/>
          <c:showSerName val="0"/>
          <c:showPercent val="0"/>
          <c:showBubbleSize val="0"/>
        </c:dLbls>
        <c:gapWidth val="219"/>
        <c:overlap val="-27"/>
        <c:axId val="167723056"/>
        <c:axId val="167719920"/>
        <c:extLst>
          <c:ext xmlns:c15="http://schemas.microsoft.com/office/drawing/2012/chart" uri="{02D57815-91ED-43cb-92C2-25804820EDAC}">
            <c15:filteredBarSeries>
              <c15:ser>
                <c:idx val="1"/>
                <c:order val="1"/>
                <c:tx>
                  <c:strRef>
                    <c:extLst>
                      <c:ext uri="{02D57815-91ED-43cb-92C2-25804820EDAC}">
                        <c15:formulaRef>
                          <c15:sqref>'Maternal Mortality and Morbidy'!$B$5</c15:sqref>
                        </c15:formulaRef>
                      </c:ext>
                    </c:extLst>
                    <c:strCache>
                      <c:ptCount val="1"/>
                    </c:strCache>
                  </c:strRef>
                </c:tx>
                <c:spPr>
                  <a:solidFill>
                    <a:schemeClr val="accent2"/>
                  </a:solidFill>
                  <a:ln>
                    <a:noFill/>
                  </a:ln>
                  <a:effectLst/>
                </c:spPr>
                <c:invertIfNegative val="0"/>
                <c:cat>
                  <c:numRef>
                    <c:extLst>
                      <c:ext uri="{02D57815-91ED-43cb-92C2-25804820EDAC}">
                        <c15:formulaRef>
                          <c15:sqref>'Maternal Mortality and Morbidy'!$C$3:$D$3</c15:sqref>
                        </c15:formulaRef>
                      </c:ext>
                    </c:extLst>
                    <c:numCache>
                      <c:formatCode>General</c:formatCode>
                      <c:ptCount val="2"/>
                    </c:numCache>
                  </c:numRef>
                </c:cat>
                <c:val>
                  <c:numRef>
                    <c:extLst>
                      <c:ext uri="{02D57815-91ED-43cb-92C2-25804820EDAC}">
                        <c15:formulaRef>
                          <c15:sqref>'Maternal Mortality and Morbidy'!$C$5:$D$5</c15:sqref>
                        </c15:formulaRef>
                      </c:ext>
                    </c:extLst>
                    <c:numCache>
                      <c:formatCode>General</c:formatCode>
                      <c:ptCount val="2"/>
                    </c:numCache>
                  </c:numRef>
                </c:val>
                <c:extLst>
                  <c:ext xmlns:c16="http://schemas.microsoft.com/office/drawing/2014/chart" uri="{C3380CC4-5D6E-409C-BE32-E72D297353CC}">
                    <c16:uniqueId val="{00000006-1951-4359-AC44-A1A948DECF8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'Maternal Mortality and Morbidy'!$B$7</c15:sqref>
                        </c15:formulaRef>
                      </c:ext>
                    </c:extLst>
                    <c:strCache>
                      <c:ptCount val="1"/>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'Maternal Mortality and Morbidy'!$C$3:$D$3</c15:sqref>
                        </c15:formulaRef>
                      </c:ext>
                    </c:extLst>
                    <c:numCache>
                      <c:formatCode>General</c:formatCode>
                      <c:ptCount val="2"/>
                    </c:numCache>
                  </c:numRef>
                </c:cat>
                <c:val>
                  <c:numRef>
                    <c:extLst xmlns:c15="http://schemas.microsoft.com/office/drawing/2012/chart">
                      <c:ext xmlns:c15="http://schemas.microsoft.com/office/drawing/2012/chart" uri="{02D57815-91ED-43cb-92C2-25804820EDAC}">
                        <c15:formulaRef>
                          <c15:sqref>'Maternal Mortality and Morbidy'!$C$7:$D$7</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7-1951-4359-AC44-A1A948DECF8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'Maternal Mortality and Morbidy'!$B$9</c15:sqref>
                        </c15:formulaRef>
                      </c:ext>
                    </c:extLst>
                    <c:strCache>
                      <c:ptCount val="1"/>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'Maternal Mortality and Morbidy'!$C$3:$D$3</c15:sqref>
                        </c15:formulaRef>
                      </c:ext>
                    </c:extLst>
                    <c:numCache>
                      <c:formatCode>General</c:formatCode>
                      <c:ptCount val="2"/>
                    </c:numCache>
                  </c:numRef>
                </c:cat>
                <c:val>
                  <c:numRef>
                    <c:extLst xmlns:c15="http://schemas.microsoft.com/office/drawing/2012/chart">
                      <c:ext xmlns:c15="http://schemas.microsoft.com/office/drawing/2012/chart" uri="{02D57815-91ED-43cb-92C2-25804820EDAC}">
                        <c15:formulaRef>
                          <c15:sqref>'Maternal Mortality and Morbidy'!$C$9:$D$9</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8-1951-4359-AC44-A1A948DECF8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'Maternal Mortality and Morbidy'!$B$11</c15:sqref>
                        </c15:formulaRef>
                      </c:ext>
                    </c:extLst>
                    <c:strCache>
                      <c:ptCount val="1"/>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'Maternal Mortality and Morbidy'!$C$3:$D$3</c15:sqref>
                        </c15:formulaRef>
                      </c:ext>
                    </c:extLst>
                    <c:numCache>
                      <c:formatCode>General</c:formatCode>
                      <c:ptCount val="2"/>
                    </c:numCache>
                  </c:numRef>
                </c:cat>
                <c:val>
                  <c:numRef>
                    <c:extLst xmlns:c15="http://schemas.microsoft.com/office/drawing/2012/chart">
                      <c:ext xmlns:c15="http://schemas.microsoft.com/office/drawing/2012/chart" uri="{02D57815-91ED-43cb-92C2-25804820EDAC}">
                        <c15:formulaRef>
                          <c15:sqref>'Maternal Mortality and Morbidy'!$C$11:$D$11</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9-1951-4359-AC44-A1A948DECF85}"/>
                  </c:ext>
                </c:extLst>
              </c15:ser>
            </c15:filteredBarSeries>
          </c:ext>
        </c:extLst>
      </c:barChart>
      <c:catAx>
        <c:axId val="167723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Severe Maternal Morbidity                                           Maternal Mortality                                                   </a:t>
                </a:r>
              </a:p>
            </c:rich>
          </c:tx>
          <c:layout>
            <c:manualLayout>
              <c:xMode val="edge"/>
              <c:yMode val="edge"/>
              <c:x val="0.18020911832609454"/>
              <c:y val="0.888539566776414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719920"/>
        <c:crosses val="autoZero"/>
        <c:auto val="1"/>
        <c:lblAlgn val="ctr"/>
        <c:lblOffset val="100"/>
        <c:noMultiLvlLbl val="0"/>
      </c:catAx>
      <c:valAx>
        <c:axId val="167719920"/>
        <c:scaling>
          <c:orientation val="minMax"/>
          <c:max val="55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723056"/>
        <c:crosses val="autoZero"/>
        <c:crossBetween val="between"/>
      </c:valAx>
      <c:spPr>
        <a:noFill/>
        <a:ln>
          <a:noFill/>
        </a:ln>
        <a:effectLst/>
      </c:spPr>
    </c:plotArea>
    <c:legend>
      <c:legendPos val="l"/>
      <c:legendEntry>
        <c:idx val="5"/>
        <c:delete val="1"/>
      </c:legendEntry>
      <c:layout>
        <c:manualLayout>
          <c:xMode val="edge"/>
          <c:yMode val="edge"/>
          <c:x val="4.0651764112681545E-2"/>
          <c:y val="8.4556937085277215E-2"/>
          <c:w val="0.11849569149525552"/>
          <c:h val="0.8806294788688194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50621797275342"/>
          <c:y val="4.7705439259117001E-2"/>
          <c:w val="0.73849378202724658"/>
          <c:h val="0.8536589633612871"/>
        </c:manualLayout>
      </c:layout>
      <c:barChart>
        <c:barDir val="col"/>
        <c:grouping val="clustered"/>
        <c:varyColors val="0"/>
        <c:ser>
          <c:idx val="0"/>
          <c:order val="0"/>
          <c:tx>
            <c:strRef>
              <c:f>'[Covid-19 by Race and Region.xlsx]Covid-19 Cases'!$A$13:$A$14</c:f>
              <c:strCache>
                <c:ptCount val="1"/>
                <c:pt idx="0">
                  <c:v>White - non-Hispanic</c:v>
                </c:pt>
              </c:strCache>
            </c:strRef>
          </c:tx>
          <c:spPr>
            <a:solidFill>
              <a:srgbClr val="C00000"/>
            </a:solidFill>
            <a:ln>
              <a:solidFill>
                <a:schemeClr val="tx1"/>
              </a:solidFill>
            </a:ln>
            <a:effectLst/>
          </c:spPr>
          <c:invertIfNegative val="0"/>
          <c:errBars>
            <c:errBarType val="both"/>
            <c:errValType val="cust"/>
            <c:noEndCap val="0"/>
            <c:plus>
              <c:numRef>
                <c:f>'[Covid-19 by Race and Region.xlsx]Covid-19 Cases'!$O$4,'[Covid-19 by Race and Region.xlsx]Covid-19 Cases'!$Q$4,'[Covid-19 by Race and Region.xlsx]Covid-19 Cases'!$S$4</c:f>
                <c:numCache>
                  <c:formatCode>General</c:formatCode>
                  <c:ptCount val="3"/>
                  <c:pt idx="0">
                    <c:v>47.661986117705965</c:v>
                  </c:pt>
                  <c:pt idx="1">
                    <c:v>97.221594178456144</c:v>
                  </c:pt>
                  <c:pt idx="2">
                    <c:v>92.01196828695538</c:v>
                  </c:pt>
                </c:numCache>
              </c:numRef>
            </c:plus>
            <c:minus>
              <c:numRef>
                <c:f>'[Covid-19 by Race and Region.xlsx]Covid-19 Cases'!$P$4,'[Covid-19 by Race and Region.xlsx]Covid-19 Cases'!$R$4,'[Covid-19 by Race and Region.xlsx]Covid-19 Cases'!$T$4</c:f>
                <c:numCache>
                  <c:formatCode>General</c:formatCode>
                  <c:ptCount val="3"/>
                  <c:pt idx="0">
                    <c:v>47.661986117705965</c:v>
                  </c:pt>
                  <c:pt idx="1">
                    <c:v>97.221594178456144</c:v>
                  </c:pt>
                  <c:pt idx="2">
                    <c:v>92.01196828695538</c:v>
                  </c:pt>
                </c:numCache>
              </c:numRef>
            </c:minus>
            <c:spPr>
              <a:noFill/>
              <a:ln w="9525" cap="flat" cmpd="sng" algn="ctr">
                <a:solidFill>
                  <a:schemeClr val="tx1">
                    <a:lumMod val="65000"/>
                    <a:lumOff val="35000"/>
                  </a:schemeClr>
                </a:solidFill>
                <a:round/>
              </a:ln>
              <a:effectLst/>
            </c:spPr>
          </c:errBars>
          <c:cat>
            <c:strRef>
              <c:f>'[Covid-19 by Race and Region.xlsx]Covid-19 Cases'!$I$11:$I$13</c:f>
              <c:strCache>
                <c:ptCount val="3"/>
                <c:pt idx="0">
                  <c:v>Clark County </c:v>
                </c:pt>
                <c:pt idx="1">
                  <c:v>Washoe County</c:v>
                </c:pt>
                <c:pt idx="2">
                  <c:v>Balance of State</c:v>
                </c:pt>
              </c:strCache>
            </c:strRef>
          </c:cat>
          <c:val>
            <c:numRef>
              <c:f>'[Covid-19 by Race and Region.xlsx]Covid-19 Cases'!$C$13,'[Covid-19 by Race and Region.xlsx]Covid-19 Cases'!$E$13,'[Covid-19 by Race and Region.xlsx]Covid-19 Cases'!$G$13</c:f>
              <c:numCache>
                <c:formatCode>0.0</c:formatCode>
                <c:ptCount val="3"/>
                <c:pt idx="0">
                  <c:v>6003.1824417497573</c:v>
                </c:pt>
                <c:pt idx="1">
                  <c:v>7348.5921156566355</c:v>
                </c:pt>
                <c:pt idx="2">
                  <c:v>5774.6021119169</c:v>
                </c:pt>
              </c:numCache>
            </c:numRef>
          </c:val>
          <c:extLst>
            <c:ext xmlns:c16="http://schemas.microsoft.com/office/drawing/2014/chart" uri="{C3380CC4-5D6E-409C-BE32-E72D297353CC}">
              <c16:uniqueId val="{00000000-C806-4E30-9EDB-B0095141BC59}"/>
            </c:ext>
          </c:extLst>
        </c:ser>
        <c:ser>
          <c:idx val="1"/>
          <c:order val="1"/>
          <c:tx>
            <c:strRef>
              <c:f>'[Covid-19 by Race and Region.xlsx]Covid-19 Cases'!$A$15:$A$16</c:f>
              <c:strCache>
                <c:ptCount val="1"/>
                <c:pt idx="0">
                  <c:v>Black - non-Hispanic</c:v>
                </c:pt>
              </c:strCache>
            </c:strRef>
          </c:tx>
          <c:spPr>
            <a:pattFill prst="pct70">
              <a:fgClr>
                <a:schemeClr val="accent2"/>
              </a:fgClr>
              <a:bgClr>
                <a:schemeClr val="bg1"/>
              </a:bgClr>
            </a:pattFill>
            <a:ln>
              <a:solidFill>
                <a:schemeClr val="tx1"/>
              </a:solidFill>
            </a:ln>
            <a:effectLst/>
          </c:spPr>
          <c:invertIfNegative val="0"/>
          <c:errBars>
            <c:errBarType val="both"/>
            <c:errValType val="cust"/>
            <c:noEndCap val="0"/>
            <c:plus>
              <c:numRef>
                <c:f>'[Covid-19 by Race and Region.xlsx]Covid-19 Cases'!$O$5,'[Covid-19 by Race and Region.xlsx]Covid-19 Cases'!$Q$5,'[Covid-19 by Race and Region.xlsx]Covid-19 Cases'!$S$5</c:f>
                <c:numCache>
                  <c:formatCode>General</c:formatCode>
                  <c:ptCount val="3"/>
                  <c:pt idx="0">
                    <c:v>114.6098696482477</c:v>
                  </c:pt>
                  <c:pt idx="1">
                    <c:v>562.43535602505654</c:v>
                  </c:pt>
                  <c:pt idx="2">
                    <c:v>698.53984485848832</c:v>
                  </c:pt>
                </c:numCache>
              </c:numRef>
            </c:plus>
            <c:minus>
              <c:numRef>
                <c:f>'[Covid-19 by Race and Region.xlsx]Covid-19 Cases'!$P$5,'[Covid-19 by Race and Region.xlsx]Covid-19 Cases'!$R$5,'[Covid-19 by Race and Region.xlsx]Covid-19 Cases'!$T$5</c:f>
                <c:numCache>
                  <c:formatCode>General</c:formatCode>
                  <c:ptCount val="3"/>
                  <c:pt idx="0">
                    <c:v>114.6098696482477</c:v>
                  </c:pt>
                  <c:pt idx="1">
                    <c:v>562.43535602505654</c:v>
                  </c:pt>
                  <c:pt idx="2">
                    <c:v>698.53984485848832</c:v>
                  </c:pt>
                </c:numCache>
              </c:numRef>
            </c:minus>
            <c:spPr>
              <a:noFill/>
              <a:ln w="9525" cap="flat" cmpd="sng" algn="ctr">
                <a:solidFill>
                  <a:schemeClr val="tx1">
                    <a:lumMod val="65000"/>
                    <a:lumOff val="35000"/>
                  </a:schemeClr>
                </a:solidFill>
                <a:round/>
              </a:ln>
              <a:effectLst/>
            </c:spPr>
          </c:errBars>
          <c:cat>
            <c:strRef>
              <c:f>'[Covid-19 by Race and Region.xlsx]Covid-19 Cases'!$I$11:$I$13</c:f>
              <c:strCache>
                <c:ptCount val="3"/>
                <c:pt idx="0">
                  <c:v>Clark County </c:v>
                </c:pt>
                <c:pt idx="1">
                  <c:v>Washoe County</c:v>
                </c:pt>
                <c:pt idx="2">
                  <c:v>Balance of State</c:v>
                </c:pt>
              </c:strCache>
            </c:strRef>
          </c:cat>
          <c:val>
            <c:numRef>
              <c:f>'[Covid-19 by Race and Region.xlsx]Covid-19 Cases'!$C$15,'[Covid-19 by Race and Region.xlsx]Covid-19 Cases'!$E$15,'[Covid-19 by Race and Region.xlsx]Covid-19 Cases'!$G$15</c:f>
              <c:numCache>
                <c:formatCode>0.0</c:formatCode>
                <c:ptCount val="3"/>
                <c:pt idx="0">
                  <c:v>9295.7782192745017</c:v>
                </c:pt>
                <c:pt idx="1">
                  <c:v>10445.385707854639</c:v>
                </c:pt>
                <c:pt idx="2">
                  <c:v>7074.2959269857647</c:v>
                </c:pt>
              </c:numCache>
            </c:numRef>
          </c:val>
          <c:extLst>
            <c:ext xmlns:c16="http://schemas.microsoft.com/office/drawing/2014/chart" uri="{C3380CC4-5D6E-409C-BE32-E72D297353CC}">
              <c16:uniqueId val="{00000001-C806-4E30-9EDB-B0095141BC59}"/>
            </c:ext>
          </c:extLst>
        </c:ser>
        <c:ser>
          <c:idx val="2"/>
          <c:order val="2"/>
          <c:tx>
            <c:strRef>
              <c:f>'[Covid-19 by Race and Region.xlsx]Covid-19 Cases'!$A$17:$A$18</c:f>
              <c:strCache>
                <c:ptCount val="1"/>
                <c:pt idx="0">
                  <c:v>AI/AN - non-Hispanic</c:v>
                </c:pt>
              </c:strCache>
            </c:strRef>
          </c:tx>
          <c:spPr>
            <a:solidFill>
              <a:schemeClr val="accent6"/>
            </a:solidFill>
            <a:ln>
              <a:solidFill>
                <a:schemeClr val="tx1"/>
              </a:solidFill>
            </a:ln>
            <a:effectLst/>
          </c:spPr>
          <c:invertIfNegative val="0"/>
          <c:errBars>
            <c:errBarType val="both"/>
            <c:errValType val="cust"/>
            <c:noEndCap val="0"/>
            <c:plus>
              <c:numRef>
                <c:f>'[Covid-19 by Race and Region.xlsx]Covid-19 Cases'!$O$6,'[Covid-19 by Race and Region.xlsx]Covid-19 Cases'!$Q$6,'[Covid-19 by Race and Region.xlsx]Covid-19 Cases'!$S$6</c:f>
                <c:numCache>
                  <c:formatCode>General</c:formatCode>
                  <c:ptCount val="3"/>
                  <c:pt idx="0">
                    <c:v>385.63979141638356</c:v>
                  </c:pt>
                  <c:pt idx="1">
                    <c:v>646.40827324969905</c:v>
                  </c:pt>
                  <c:pt idx="2">
                    <c:v>389.68771968346573</c:v>
                  </c:pt>
                </c:numCache>
              </c:numRef>
            </c:plus>
            <c:minus>
              <c:numRef>
                <c:f>'[Covid-19 by Race and Region.xlsx]Covid-19 Cases'!$P$6,'[Covid-19 by Race and Region.xlsx]Covid-19 Cases'!$R$6,'[Covid-19 by Race and Region.xlsx]Covid-19 Cases'!$T$6</c:f>
                <c:numCache>
                  <c:formatCode>General</c:formatCode>
                  <c:ptCount val="3"/>
                  <c:pt idx="0">
                    <c:v>385.63979141638356</c:v>
                  </c:pt>
                  <c:pt idx="1">
                    <c:v>646.40827324969905</c:v>
                  </c:pt>
                  <c:pt idx="2">
                    <c:v>389.68771968346573</c:v>
                  </c:pt>
                </c:numCache>
              </c:numRef>
            </c:minus>
            <c:spPr>
              <a:noFill/>
              <a:ln w="9525" cap="flat" cmpd="sng" algn="ctr">
                <a:solidFill>
                  <a:schemeClr val="tx1">
                    <a:lumMod val="65000"/>
                    <a:lumOff val="35000"/>
                  </a:schemeClr>
                </a:solidFill>
                <a:round/>
              </a:ln>
              <a:effectLst/>
            </c:spPr>
          </c:errBars>
          <c:cat>
            <c:strRef>
              <c:f>'[Covid-19 by Race and Region.xlsx]Covid-19 Cases'!$I$11:$I$13</c:f>
              <c:strCache>
                <c:ptCount val="3"/>
                <c:pt idx="0">
                  <c:v>Clark County </c:v>
                </c:pt>
                <c:pt idx="1">
                  <c:v>Washoe County</c:v>
                </c:pt>
                <c:pt idx="2">
                  <c:v>Balance of State</c:v>
                </c:pt>
              </c:strCache>
            </c:strRef>
          </c:cat>
          <c:val>
            <c:numRef>
              <c:f>'[Covid-19 by Race and Region.xlsx]Covid-19 Cases'!$C$17,'[Covid-19 by Race and Region.xlsx]Covid-19 Cases'!$E$17,'[Covid-19 by Race and Region.xlsx]Covid-19 Cases'!$G$17</c:f>
              <c:numCache>
                <c:formatCode>0.0</c:formatCode>
                <c:ptCount val="3"/>
                <c:pt idx="0">
                  <c:v>6006.6693247714829</c:v>
                </c:pt>
                <c:pt idx="1">
                  <c:v>8112.0108378828754</c:v>
                </c:pt>
                <c:pt idx="2">
                  <c:v>5196.0222304545914</c:v>
                </c:pt>
              </c:numCache>
            </c:numRef>
          </c:val>
          <c:extLst>
            <c:ext xmlns:c16="http://schemas.microsoft.com/office/drawing/2014/chart" uri="{C3380CC4-5D6E-409C-BE32-E72D297353CC}">
              <c16:uniqueId val="{00000002-C806-4E30-9EDB-B0095141BC59}"/>
            </c:ext>
          </c:extLst>
        </c:ser>
        <c:ser>
          <c:idx val="3"/>
          <c:order val="3"/>
          <c:tx>
            <c:strRef>
              <c:f>'[Covid-19 by Race and Region.xlsx]Covid-19 Cases'!$A$19:$A$20</c:f>
              <c:strCache>
                <c:ptCount val="1"/>
                <c:pt idx="0">
                  <c:v>API - non-Hispanic</c:v>
                </c:pt>
              </c:strCache>
            </c:strRef>
          </c:tx>
          <c:spPr>
            <a:pattFill prst="dkDnDiag">
              <a:fgClr>
                <a:schemeClr val="accent5"/>
              </a:fgClr>
              <a:bgClr>
                <a:schemeClr val="bg1"/>
              </a:bgClr>
            </a:pattFill>
            <a:ln>
              <a:solidFill>
                <a:schemeClr val="tx1"/>
              </a:solidFill>
            </a:ln>
            <a:effectLst/>
          </c:spPr>
          <c:invertIfNegative val="0"/>
          <c:errBars>
            <c:errBarType val="both"/>
            <c:errValType val="cust"/>
            <c:noEndCap val="0"/>
            <c:plus>
              <c:numRef>
                <c:f>'[Covid-19 by Race and Region.xlsx]Covid-19 Cases'!$O$7,'[Covid-19 by Race and Region.xlsx]Covid-19 Cases'!$Q$7,'[Covid-19 by Race and Region.xlsx]Covid-19 Cases'!$S$7</c:f>
                <c:numCache>
                  <c:formatCode>General</c:formatCode>
                  <c:ptCount val="3"/>
                  <c:pt idx="0">
                    <c:v>91.169274938478338</c:v>
                  </c:pt>
                  <c:pt idx="1">
                    <c:v>268.28213332859468</c:v>
                  </c:pt>
                  <c:pt idx="2">
                    <c:v>530.39599360915417</c:v>
                  </c:pt>
                </c:numCache>
              </c:numRef>
            </c:plus>
            <c:minus>
              <c:numRef>
                <c:f>'[Covid-19 by Race and Region.xlsx]Covid-19 Cases'!$P$7,'[Covid-19 by Race and Region.xlsx]Covid-19 Cases'!$R$7,'[Covid-19 by Race and Region.xlsx]Covid-19 Cases'!$T$7</c:f>
                <c:numCache>
                  <c:formatCode>General</c:formatCode>
                  <c:ptCount val="3"/>
                  <c:pt idx="0">
                    <c:v>91.169274938478338</c:v>
                  </c:pt>
                  <c:pt idx="1">
                    <c:v>268.28213332859468</c:v>
                  </c:pt>
                  <c:pt idx="2">
                    <c:v>530.39599360915417</c:v>
                  </c:pt>
                </c:numCache>
              </c:numRef>
            </c:minus>
            <c:spPr>
              <a:noFill/>
              <a:ln w="9525" cap="flat" cmpd="sng" algn="ctr">
                <a:solidFill>
                  <a:schemeClr val="tx1">
                    <a:lumMod val="65000"/>
                    <a:lumOff val="35000"/>
                  </a:schemeClr>
                </a:solidFill>
                <a:round/>
              </a:ln>
              <a:effectLst/>
            </c:spPr>
          </c:errBars>
          <c:cat>
            <c:strRef>
              <c:f>'[Covid-19 by Race and Region.xlsx]Covid-19 Cases'!$I$11:$I$13</c:f>
              <c:strCache>
                <c:ptCount val="3"/>
                <c:pt idx="0">
                  <c:v>Clark County </c:v>
                </c:pt>
                <c:pt idx="1">
                  <c:v>Washoe County</c:v>
                </c:pt>
                <c:pt idx="2">
                  <c:v>Balance of State</c:v>
                </c:pt>
              </c:strCache>
            </c:strRef>
          </c:cat>
          <c:val>
            <c:numRef>
              <c:f>'[Covid-19 by Race and Region.xlsx]Covid-19 Cases'!$C$19,'[Covid-19 by Race and Region.xlsx]Covid-19 Cases'!$E$19,'[Covid-19 by Race and Region.xlsx]Covid-19 Cases'!$G$19</c:f>
              <c:numCache>
                <c:formatCode>0.0</c:formatCode>
                <c:ptCount val="3"/>
                <c:pt idx="0">
                  <c:v>6124.2703300598587</c:v>
                </c:pt>
                <c:pt idx="1">
                  <c:v>6570.1746937614935</c:v>
                </c:pt>
                <c:pt idx="2">
                  <c:v>5479.4389423768516</c:v>
                </c:pt>
              </c:numCache>
            </c:numRef>
          </c:val>
          <c:extLst>
            <c:ext xmlns:c16="http://schemas.microsoft.com/office/drawing/2014/chart" uri="{C3380CC4-5D6E-409C-BE32-E72D297353CC}">
              <c16:uniqueId val="{00000003-C806-4E30-9EDB-B0095141BC59}"/>
            </c:ext>
          </c:extLst>
        </c:ser>
        <c:ser>
          <c:idx val="4"/>
          <c:order val="4"/>
          <c:tx>
            <c:strRef>
              <c:f>'[Covid-19 by Race and Region.xlsx]Covid-19 Cases'!$A$21:$A$22</c:f>
              <c:strCache>
                <c:ptCount val="1"/>
                <c:pt idx="0">
                  <c:v>Hispanic </c:v>
                </c:pt>
              </c:strCache>
            </c:strRef>
          </c:tx>
          <c:spPr>
            <a:solidFill>
              <a:srgbClr val="7030A0"/>
            </a:solidFill>
            <a:ln>
              <a:solidFill>
                <a:schemeClr val="tx1"/>
              </a:solidFill>
            </a:ln>
            <a:effectLst/>
          </c:spPr>
          <c:invertIfNegative val="0"/>
          <c:errBars>
            <c:errBarType val="both"/>
            <c:errValType val="cust"/>
            <c:noEndCap val="0"/>
            <c:plus>
              <c:numRef>
                <c:f>'[Covid-19 by Race and Region.xlsx]Covid-19 Cases'!$O$8,'[Covid-19 by Race and Region.xlsx]Covid-19 Cases'!$Q$8,'[Covid-19 by Race and Region.xlsx]Covid-19 Cases'!$S$8</c:f>
                <c:numCache>
                  <c:formatCode>General</c:formatCode>
                  <c:ptCount val="3"/>
                  <c:pt idx="0">
                    <c:v>57.380582186739957</c:v>
                  </c:pt>
                  <c:pt idx="1">
                    <c:v>147.47317844930967</c:v>
                  </c:pt>
                  <c:pt idx="2">
                    <c:v>176.76190184012285</c:v>
                  </c:pt>
                </c:numCache>
              </c:numRef>
            </c:plus>
            <c:minus>
              <c:numRef>
                <c:f>'[Covid-19 by Race and Region.xlsx]Covid-19 Cases'!$P$8,'[Covid-19 by Race and Region.xlsx]Covid-19 Cases'!$R$8,'[Covid-19 by Race and Region.xlsx]Covid-19 Cases'!$T$8</c:f>
                <c:numCache>
                  <c:formatCode>General</c:formatCode>
                  <c:ptCount val="3"/>
                  <c:pt idx="0">
                    <c:v>57.380582186739957</c:v>
                  </c:pt>
                  <c:pt idx="1">
                    <c:v>147.47317844930967</c:v>
                  </c:pt>
                  <c:pt idx="2">
                    <c:v>176.76190184012285</c:v>
                  </c:pt>
                </c:numCache>
              </c:numRef>
            </c:minus>
            <c:spPr>
              <a:noFill/>
              <a:ln w="9525" cap="flat" cmpd="sng" algn="ctr">
                <a:solidFill>
                  <a:schemeClr val="tx1">
                    <a:lumMod val="65000"/>
                    <a:lumOff val="35000"/>
                  </a:schemeClr>
                </a:solidFill>
                <a:round/>
              </a:ln>
              <a:effectLst/>
            </c:spPr>
          </c:errBars>
          <c:cat>
            <c:strRef>
              <c:f>'[Covid-19 by Race and Region.xlsx]Covid-19 Cases'!$I$11:$I$13</c:f>
              <c:strCache>
                <c:ptCount val="3"/>
                <c:pt idx="0">
                  <c:v>Clark County </c:v>
                </c:pt>
                <c:pt idx="1">
                  <c:v>Washoe County</c:v>
                </c:pt>
                <c:pt idx="2">
                  <c:v>Balance of State</c:v>
                </c:pt>
              </c:strCache>
            </c:strRef>
          </c:cat>
          <c:val>
            <c:numRef>
              <c:f>'[Covid-19 by Race and Region.xlsx]Covid-19 Cases'!$C$21,'[Covid-19 by Race and Region.xlsx]Covid-19 Cases'!$E$21,'[Covid-19 by Race and Region.xlsx]Covid-19 Cases'!$G$21</c:f>
              <c:numCache>
                <c:formatCode>0.0</c:formatCode>
                <c:ptCount val="3"/>
                <c:pt idx="0">
                  <c:v>6798.9241221894054</c:v>
                </c:pt>
                <c:pt idx="1">
                  <c:v>7261.4790048847435</c:v>
                </c:pt>
                <c:pt idx="2">
                  <c:v>5285.6203391511635</c:v>
                </c:pt>
              </c:numCache>
            </c:numRef>
          </c:val>
          <c:extLst>
            <c:ext xmlns:c16="http://schemas.microsoft.com/office/drawing/2014/chart" uri="{C3380CC4-5D6E-409C-BE32-E72D297353CC}">
              <c16:uniqueId val="{00000004-C806-4E30-9EDB-B0095141BC59}"/>
            </c:ext>
          </c:extLst>
        </c:ser>
        <c:dLbls>
          <c:showLegendKey val="0"/>
          <c:showVal val="0"/>
          <c:showCatName val="0"/>
          <c:showSerName val="0"/>
          <c:showPercent val="0"/>
          <c:showBubbleSize val="0"/>
        </c:dLbls>
        <c:gapWidth val="219"/>
        <c:overlap val="-27"/>
        <c:axId val="378674104"/>
        <c:axId val="378672536"/>
      </c:barChart>
      <c:catAx>
        <c:axId val="37867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672536"/>
        <c:crosses val="autoZero"/>
        <c:auto val="1"/>
        <c:lblAlgn val="ctr"/>
        <c:lblOffset val="100"/>
        <c:noMultiLvlLbl val="0"/>
      </c:catAx>
      <c:valAx>
        <c:axId val="378672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674104"/>
        <c:crosses val="autoZero"/>
        <c:crossBetween val="between"/>
      </c:valAx>
      <c:spPr>
        <a:noFill/>
        <a:ln>
          <a:noFill/>
        </a:ln>
        <a:effectLst/>
      </c:spPr>
    </c:plotArea>
    <c:legend>
      <c:legendPos val="l"/>
      <c:layout>
        <c:manualLayout>
          <c:xMode val="edge"/>
          <c:yMode val="edge"/>
          <c:x val="0"/>
          <c:y val="0.15687518226888303"/>
          <c:w val="0.20197819022622171"/>
          <c:h val="0.697178836252025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50621797275342"/>
          <c:y val="3.1815398075240593E-2"/>
          <c:w val="0.73849378202724658"/>
          <c:h val="0.88075911344415281"/>
        </c:manualLayout>
      </c:layout>
      <c:barChart>
        <c:barDir val="col"/>
        <c:grouping val="clustered"/>
        <c:varyColors val="0"/>
        <c:ser>
          <c:idx val="0"/>
          <c:order val="0"/>
          <c:tx>
            <c:strRef>
              <c:f>'Covid-19 Mortality'!$A$13:$A$14</c:f>
              <c:strCache>
                <c:ptCount val="1"/>
                <c:pt idx="0">
                  <c:v>White - non-Hispanic</c:v>
                </c:pt>
              </c:strCache>
            </c:strRef>
          </c:tx>
          <c:spPr>
            <a:solidFill>
              <a:srgbClr val="C00000"/>
            </a:solidFill>
            <a:ln>
              <a:solidFill>
                <a:schemeClr val="tx1"/>
              </a:solidFill>
            </a:ln>
            <a:effectLst/>
          </c:spPr>
          <c:invertIfNegative val="0"/>
          <c:errBars>
            <c:errBarType val="both"/>
            <c:errValType val="cust"/>
            <c:noEndCap val="0"/>
            <c:plus>
              <c:numRef>
                <c:f>('Covid-19 Mortality'!$O$4,'Covid-19 Mortality'!$Q$4,'Covid-19 Mortality'!$S$4)</c:f>
                <c:numCache>
                  <c:formatCode>General</c:formatCode>
                  <c:ptCount val="3"/>
                  <c:pt idx="0">
                    <c:v>8.9062005422910886</c:v>
                  </c:pt>
                  <c:pt idx="1">
                    <c:v>13.190338621768689</c:v>
                  </c:pt>
                  <c:pt idx="2">
                    <c:v>17.446565902547263</c:v>
                  </c:pt>
                </c:numCache>
              </c:numRef>
            </c:plus>
            <c:minus>
              <c:numRef>
                <c:f>('Covid-19 Mortality'!$P$4,'Covid-19 Mortality'!$R$4,'Covid-19 Mortality'!$T$4)</c:f>
                <c:numCache>
                  <c:formatCode>General</c:formatCode>
                  <c:ptCount val="3"/>
                  <c:pt idx="0">
                    <c:v>8.9062005422910886</c:v>
                  </c:pt>
                  <c:pt idx="1">
                    <c:v>13.190338621768689</c:v>
                  </c:pt>
                  <c:pt idx="2">
                    <c:v>17.446565902547263</c:v>
                  </c:pt>
                </c:numCache>
              </c:numRef>
            </c:minus>
            <c:spPr>
              <a:noFill/>
              <a:ln w="9525" cap="flat" cmpd="sng" algn="ctr">
                <a:solidFill>
                  <a:schemeClr val="tx1">
                    <a:lumMod val="65000"/>
                    <a:lumOff val="35000"/>
                  </a:schemeClr>
                </a:solidFill>
                <a:round/>
              </a:ln>
              <a:effectLst/>
            </c:spPr>
          </c:errBars>
          <c:cat>
            <c:strRef>
              <c:f>'Covid-19 Mortality'!$I$11:$I$13</c:f>
              <c:strCache>
                <c:ptCount val="3"/>
                <c:pt idx="0">
                  <c:v>Clark County </c:v>
                </c:pt>
                <c:pt idx="1">
                  <c:v>Washoe County</c:v>
                </c:pt>
                <c:pt idx="2">
                  <c:v>Balance of State</c:v>
                </c:pt>
              </c:strCache>
            </c:strRef>
          </c:cat>
          <c:val>
            <c:numRef>
              <c:f>('Covid-19 Mortality'!$C$13,'Covid-19 Mortality'!$E$13,'Covid-19 Mortality'!$G$13)</c:f>
              <c:numCache>
                <c:formatCode>0.0</c:formatCode>
                <c:ptCount val="3"/>
                <c:pt idx="0">
                  <c:v>209.61492905033282</c:v>
                </c:pt>
                <c:pt idx="1">
                  <c:v>135.26659443800258</c:v>
                </c:pt>
                <c:pt idx="2">
                  <c:v>207.6124214449008</c:v>
                </c:pt>
              </c:numCache>
            </c:numRef>
          </c:val>
          <c:extLst>
            <c:ext xmlns:c16="http://schemas.microsoft.com/office/drawing/2014/chart" uri="{C3380CC4-5D6E-409C-BE32-E72D297353CC}">
              <c16:uniqueId val="{00000000-678E-48B3-A424-2C180551D469}"/>
            </c:ext>
          </c:extLst>
        </c:ser>
        <c:ser>
          <c:idx val="1"/>
          <c:order val="1"/>
          <c:tx>
            <c:strRef>
              <c:f>'Covid-19 Mortality'!$A$15:$A$16</c:f>
              <c:strCache>
                <c:ptCount val="1"/>
                <c:pt idx="0">
                  <c:v>Black - non-Hispanic</c:v>
                </c:pt>
              </c:strCache>
            </c:strRef>
          </c:tx>
          <c:spPr>
            <a:pattFill prst="pct70">
              <a:fgClr>
                <a:schemeClr val="accent2"/>
              </a:fgClr>
              <a:bgClr>
                <a:schemeClr val="bg1"/>
              </a:bgClr>
            </a:pattFill>
            <a:ln>
              <a:solidFill>
                <a:schemeClr val="tx1"/>
              </a:solidFill>
            </a:ln>
            <a:effectLst/>
          </c:spPr>
          <c:invertIfNegative val="0"/>
          <c:errBars>
            <c:errBarType val="both"/>
            <c:errValType val="cust"/>
            <c:noEndCap val="0"/>
            <c:plus>
              <c:numRef>
                <c:f>('Covid-19 Mortality'!$O$5,'Covid-19 Mortality'!$Q$5,'Covid-19 Mortality'!$S$5)</c:f>
                <c:numCache>
                  <c:formatCode>General</c:formatCode>
                  <c:ptCount val="3"/>
                  <c:pt idx="0">
                    <c:v>16.815185473031192</c:v>
                  </c:pt>
                  <c:pt idx="1">
                    <c:v>75.695540672567148</c:v>
                  </c:pt>
                  <c:pt idx="2">
                    <c:v>86.202269057630218</c:v>
                  </c:pt>
                </c:numCache>
              </c:numRef>
            </c:plus>
            <c:minus>
              <c:numRef>
                <c:f>('Covid-19 Mortality'!$P$5,'Covid-19 Mortality'!$R$5,'Covid-19 Mortality'!$T$5)</c:f>
                <c:numCache>
                  <c:formatCode>General</c:formatCode>
                  <c:ptCount val="3"/>
                  <c:pt idx="0">
                    <c:v>16.815185473031192</c:v>
                  </c:pt>
                  <c:pt idx="1">
                    <c:v>75.695540672567148</c:v>
                  </c:pt>
                  <c:pt idx="2">
                    <c:v>86.202269057630232</c:v>
                  </c:pt>
                </c:numCache>
              </c:numRef>
            </c:minus>
            <c:spPr>
              <a:noFill/>
              <a:ln w="9525" cap="flat" cmpd="sng" algn="ctr">
                <a:solidFill>
                  <a:schemeClr val="tx1">
                    <a:lumMod val="65000"/>
                    <a:lumOff val="35000"/>
                  </a:schemeClr>
                </a:solidFill>
                <a:round/>
              </a:ln>
              <a:effectLst/>
            </c:spPr>
          </c:errBars>
          <c:cat>
            <c:strRef>
              <c:f>'Covid-19 Mortality'!$I$11:$I$13</c:f>
              <c:strCache>
                <c:ptCount val="3"/>
                <c:pt idx="0">
                  <c:v>Clark County </c:v>
                </c:pt>
                <c:pt idx="1">
                  <c:v>Washoe County</c:v>
                </c:pt>
                <c:pt idx="2">
                  <c:v>Balance of State</c:v>
                </c:pt>
              </c:strCache>
            </c:strRef>
          </c:cat>
          <c:val>
            <c:numRef>
              <c:f>('Covid-19 Mortality'!$C$15,'Covid-19 Mortality'!$E$15,'Covid-19 Mortality'!$G$15)</c:f>
              <c:numCache>
                <c:formatCode>0.0</c:formatCode>
                <c:ptCount val="3"/>
                <c:pt idx="0">
                  <c:v>200.09905631866607</c:v>
                </c:pt>
                <c:pt idx="1">
                  <c:v>189.19943923661233</c:v>
                </c:pt>
                <c:pt idx="2">
                  <c:v>107.73039482719437</c:v>
                </c:pt>
              </c:numCache>
            </c:numRef>
          </c:val>
          <c:extLst>
            <c:ext xmlns:c16="http://schemas.microsoft.com/office/drawing/2014/chart" uri="{C3380CC4-5D6E-409C-BE32-E72D297353CC}">
              <c16:uniqueId val="{00000001-678E-48B3-A424-2C180551D469}"/>
            </c:ext>
          </c:extLst>
        </c:ser>
        <c:ser>
          <c:idx val="2"/>
          <c:order val="2"/>
          <c:tx>
            <c:strRef>
              <c:f>'Covid-19 Mortality'!$A$17:$A$18</c:f>
              <c:strCache>
                <c:ptCount val="1"/>
                <c:pt idx="0">
                  <c:v>AI/AN - non-Hispanic</c:v>
                </c:pt>
              </c:strCache>
            </c:strRef>
          </c:tx>
          <c:spPr>
            <a:solidFill>
              <a:schemeClr val="accent6"/>
            </a:solidFill>
            <a:ln>
              <a:solidFill>
                <a:schemeClr val="tx1"/>
              </a:solidFill>
            </a:ln>
            <a:effectLst/>
          </c:spPr>
          <c:invertIfNegative val="0"/>
          <c:errBars>
            <c:errBarType val="both"/>
            <c:errValType val="cust"/>
            <c:noEndCap val="0"/>
            <c:plus>
              <c:numRef>
                <c:f>('Covid-19 Mortality'!$O$6,'Covid-19 Mortality'!$Q$6,'Covid-19 Mortality'!$S$6)</c:f>
                <c:numCache>
                  <c:formatCode>General</c:formatCode>
                  <c:ptCount val="3"/>
                  <c:pt idx="0">
                    <c:v>73.656883869883472</c:v>
                  </c:pt>
                  <c:pt idx="1">
                    <c:v>87.161673784009736</c:v>
                  </c:pt>
                  <c:pt idx="2">
                    <c:v>64.995481975764335</c:v>
                  </c:pt>
                </c:numCache>
              </c:numRef>
            </c:plus>
            <c:minus>
              <c:numRef>
                <c:f>('Covid-19 Mortality'!$P$6,'Covid-19 Mortality'!$R$6,'Covid-19 Mortality'!$T$6)</c:f>
                <c:numCache>
                  <c:formatCode>General</c:formatCode>
                  <c:ptCount val="3"/>
                  <c:pt idx="0">
                    <c:v>73.656883869883472</c:v>
                  </c:pt>
                  <c:pt idx="1">
                    <c:v>87.161673784009722</c:v>
                  </c:pt>
                  <c:pt idx="2">
                    <c:v>64.995481975764349</c:v>
                  </c:pt>
                </c:numCache>
              </c:numRef>
            </c:minus>
            <c:spPr>
              <a:noFill/>
              <a:ln w="9525" cap="flat" cmpd="sng" algn="ctr">
                <a:solidFill>
                  <a:schemeClr val="tx1">
                    <a:lumMod val="65000"/>
                    <a:lumOff val="35000"/>
                  </a:schemeClr>
                </a:solidFill>
                <a:round/>
              </a:ln>
              <a:effectLst/>
            </c:spPr>
          </c:errBars>
          <c:cat>
            <c:strRef>
              <c:f>'Covid-19 Mortality'!$I$11:$I$13</c:f>
              <c:strCache>
                <c:ptCount val="3"/>
                <c:pt idx="0">
                  <c:v>Clark County </c:v>
                </c:pt>
                <c:pt idx="1">
                  <c:v>Washoe County</c:v>
                </c:pt>
                <c:pt idx="2">
                  <c:v>Balance of State</c:v>
                </c:pt>
              </c:strCache>
            </c:strRef>
          </c:cat>
          <c:val>
            <c:numRef>
              <c:f>('Covid-19 Mortality'!$C$17,'Covid-19 Mortality'!$E$17,'Covid-19 Mortality'!$G$17)</c:f>
              <c:numCache>
                <c:formatCode>0.0</c:formatCode>
                <c:ptCount val="3"/>
                <c:pt idx="0">
                  <c:v>219.12742171913135</c:v>
                </c:pt>
                <c:pt idx="1">
                  <c:v>147.491106143325</c:v>
                </c:pt>
                <c:pt idx="2">
                  <c:v>144.54527434646741</c:v>
                </c:pt>
              </c:numCache>
            </c:numRef>
          </c:val>
          <c:extLst>
            <c:ext xmlns:c16="http://schemas.microsoft.com/office/drawing/2014/chart" uri="{C3380CC4-5D6E-409C-BE32-E72D297353CC}">
              <c16:uniqueId val="{00000002-678E-48B3-A424-2C180551D469}"/>
            </c:ext>
          </c:extLst>
        </c:ser>
        <c:ser>
          <c:idx val="3"/>
          <c:order val="3"/>
          <c:tx>
            <c:strRef>
              <c:f>'Covid-19 Mortality'!$A$19:$A$20</c:f>
              <c:strCache>
                <c:ptCount val="1"/>
                <c:pt idx="0">
                  <c:v>API - non-Hispanic</c:v>
                </c:pt>
              </c:strCache>
            </c:strRef>
          </c:tx>
          <c:spPr>
            <a:pattFill prst="dkDnDiag">
              <a:fgClr>
                <a:schemeClr val="accent5"/>
              </a:fgClr>
              <a:bgClr>
                <a:schemeClr val="bg1"/>
              </a:bgClr>
            </a:pattFill>
            <a:ln>
              <a:solidFill>
                <a:schemeClr val="tx1"/>
              </a:solidFill>
            </a:ln>
            <a:effectLst/>
          </c:spPr>
          <c:invertIfNegative val="0"/>
          <c:errBars>
            <c:errBarType val="both"/>
            <c:errValType val="cust"/>
            <c:noEndCap val="0"/>
            <c:plus>
              <c:numRef>
                <c:f>('Covid-19 Mortality'!$O$7,'Covid-19 Mortality'!$Q$7,'Covid-19 Mortality'!$S$7)</c:f>
                <c:numCache>
                  <c:formatCode>General</c:formatCode>
                  <c:ptCount val="3"/>
                  <c:pt idx="0">
                    <c:v>16.13565102999533</c:v>
                  </c:pt>
                  <c:pt idx="1">
                    <c:v>36.222227919131356</c:v>
                  </c:pt>
                  <c:pt idx="2">
                    <c:v>98.010436732871767</c:v>
                  </c:pt>
                </c:numCache>
              </c:numRef>
            </c:plus>
            <c:minus>
              <c:numRef>
                <c:f>('Covid-19 Mortality'!$P$7,'Covid-19 Mortality'!$R$7,'Covid-19 Mortality'!$T$7)</c:f>
                <c:numCache>
                  <c:formatCode>General</c:formatCode>
                  <c:ptCount val="3"/>
                  <c:pt idx="0">
                    <c:v>16.13565102999533</c:v>
                  </c:pt>
                  <c:pt idx="1">
                    <c:v>36.222227919131356</c:v>
                  </c:pt>
                  <c:pt idx="2">
                    <c:v>98.010436732871781</c:v>
                  </c:pt>
                </c:numCache>
              </c:numRef>
            </c:minus>
            <c:spPr>
              <a:noFill/>
              <a:ln w="9525" cap="flat" cmpd="sng" algn="ctr">
                <a:solidFill>
                  <a:schemeClr val="tx1">
                    <a:lumMod val="65000"/>
                    <a:lumOff val="35000"/>
                  </a:schemeClr>
                </a:solidFill>
                <a:round/>
              </a:ln>
              <a:effectLst/>
            </c:spPr>
          </c:errBars>
          <c:cat>
            <c:strRef>
              <c:f>'Covid-19 Mortality'!$I$11:$I$13</c:f>
              <c:strCache>
                <c:ptCount val="3"/>
                <c:pt idx="0">
                  <c:v>Clark County </c:v>
                </c:pt>
                <c:pt idx="1">
                  <c:v>Washoe County</c:v>
                </c:pt>
                <c:pt idx="2">
                  <c:v>Balance of State</c:v>
                </c:pt>
              </c:strCache>
            </c:strRef>
          </c:cat>
          <c:val>
            <c:numRef>
              <c:f>('Covid-19 Mortality'!$C$19,'Covid-19 Mortality'!$E$19,'Covid-19 Mortality'!$G$19)</c:f>
              <c:numCache>
                <c:formatCode>0.0</c:formatCode>
                <c:ptCount val="3"/>
                <c:pt idx="0">
                  <c:v>191.83609975324507</c:v>
                </c:pt>
                <c:pt idx="1">
                  <c:v>119.76880952169388</c:v>
                </c:pt>
                <c:pt idx="2">
                  <c:v>187.10279315433149</c:v>
                </c:pt>
              </c:numCache>
            </c:numRef>
          </c:val>
          <c:extLst>
            <c:ext xmlns:c16="http://schemas.microsoft.com/office/drawing/2014/chart" uri="{C3380CC4-5D6E-409C-BE32-E72D297353CC}">
              <c16:uniqueId val="{00000003-678E-48B3-A424-2C180551D469}"/>
            </c:ext>
          </c:extLst>
        </c:ser>
        <c:ser>
          <c:idx val="4"/>
          <c:order val="4"/>
          <c:tx>
            <c:strRef>
              <c:f>'Covid-19 Mortality'!$A$21:$A$22</c:f>
              <c:strCache>
                <c:ptCount val="1"/>
                <c:pt idx="0">
                  <c:v>Hispanic </c:v>
                </c:pt>
              </c:strCache>
            </c:strRef>
          </c:tx>
          <c:spPr>
            <a:solidFill>
              <a:srgbClr val="7030A0"/>
            </a:solidFill>
            <a:ln>
              <a:solidFill>
                <a:schemeClr val="tx1"/>
              </a:solidFill>
            </a:ln>
            <a:effectLst/>
          </c:spPr>
          <c:invertIfNegative val="0"/>
          <c:errBars>
            <c:errBarType val="both"/>
            <c:errValType val="cust"/>
            <c:noEndCap val="0"/>
            <c:plus>
              <c:numRef>
                <c:f>('Covid-19 Mortality'!$O$8,'Covid-19 Mortality'!$Q$8,'Covid-19 Mortality'!$S$8)</c:f>
                <c:numCache>
                  <c:formatCode>General</c:formatCode>
                  <c:ptCount val="3"/>
                  <c:pt idx="0">
                    <c:v>7.3461495857977894</c:v>
                  </c:pt>
                  <c:pt idx="1">
                    <c:v>12.128726376740161</c:v>
                  </c:pt>
                  <c:pt idx="2">
                    <c:v>21.111706274571759</c:v>
                  </c:pt>
                </c:numCache>
              </c:numRef>
            </c:plus>
            <c:minus>
              <c:numRef>
                <c:f>('Covid-19 Mortality'!$P$8,'Covid-19 Mortality'!$R$8,'Covid-19 Mortality'!$T$8)</c:f>
                <c:numCache>
                  <c:formatCode>General</c:formatCode>
                  <c:ptCount val="3"/>
                  <c:pt idx="0">
                    <c:v>7.3461495857977894</c:v>
                  </c:pt>
                  <c:pt idx="1">
                    <c:v>12.128726376740161</c:v>
                  </c:pt>
                  <c:pt idx="2">
                    <c:v>21.111706274571752</c:v>
                  </c:pt>
                </c:numCache>
              </c:numRef>
            </c:minus>
            <c:spPr>
              <a:noFill/>
              <a:ln w="9525" cap="flat" cmpd="sng" algn="ctr">
                <a:solidFill>
                  <a:schemeClr val="tx1">
                    <a:lumMod val="65000"/>
                    <a:lumOff val="35000"/>
                  </a:schemeClr>
                </a:solidFill>
                <a:round/>
              </a:ln>
              <a:effectLst/>
            </c:spPr>
          </c:errBars>
          <c:cat>
            <c:strRef>
              <c:f>'Covid-19 Mortality'!$I$11:$I$13</c:f>
              <c:strCache>
                <c:ptCount val="3"/>
                <c:pt idx="0">
                  <c:v>Clark County </c:v>
                </c:pt>
                <c:pt idx="1">
                  <c:v>Washoe County</c:v>
                </c:pt>
                <c:pt idx="2">
                  <c:v>Balance of State</c:v>
                </c:pt>
              </c:strCache>
            </c:strRef>
          </c:cat>
          <c:val>
            <c:numRef>
              <c:f>('Covid-19 Mortality'!$C$21,'Covid-19 Mortality'!$E$21,'Covid-19 Mortality'!$G$21)</c:f>
              <c:numCache>
                <c:formatCode>0.0</c:formatCode>
                <c:ptCount val="3"/>
                <c:pt idx="0">
                  <c:v>111.43710690872982</c:v>
                </c:pt>
                <c:pt idx="1">
                  <c:v>49.116725070618308</c:v>
                </c:pt>
                <c:pt idx="2">
                  <c:v>75.398950980613392</c:v>
                </c:pt>
              </c:numCache>
            </c:numRef>
          </c:val>
          <c:extLst>
            <c:ext xmlns:c16="http://schemas.microsoft.com/office/drawing/2014/chart" uri="{C3380CC4-5D6E-409C-BE32-E72D297353CC}">
              <c16:uniqueId val="{00000004-678E-48B3-A424-2C180551D469}"/>
            </c:ext>
          </c:extLst>
        </c:ser>
        <c:dLbls>
          <c:showLegendKey val="0"/>
          <c:showVal val="0"/>
          <c:showCatName val="0"/>
          <c:showSerName val="0"/>
          <c:showPercent val="0"/>
          <c:showBubbleSize val="0"/>
        </c:dLbls>
        <c:gapWidth val="219"/>
        <c:overlap val="-27"/>
        <c:axId val="378674888"/>
        <c:axId val="378676848"/>
      </c:barChart>
      <c:catAx>
        <c:axId val="37867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676848"/>
        <c:crosses val="autoZero"/>
        <c:auto val="1"/>
        <c:lblAlgn val="ctr"/>
        <c:lblOffset val="100"/>
        <c:noMultiLvlLbl val="0"/>
      </c:catAx>
      <c:valAx>
        <c:axId val="378676848"/>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674888"/>
        <c:crosses val="autoZero"/>
        <c:crossBetween val="between"/>
      </c:valAx>
      <c:spPr>
        <a:noFill/>
        <a:ln>
          <a:noFill/>
        </a:ln>
        <a:effectLst/>
      </c:spPr>
    </c:plotArea>
    <c:legend>
      <c:legendPos val="l"/>
      <c:layout>
        <c:manualLayout>
          <c:xMode val="edge"/>
          <c:yMode val="edge"/>
          <c:x val="0"/>
          <c:y val="0.15687518226888303"/>
          <c:w val="0.20197819022622171"/>
          <c:h val="0.697178836252025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'ED Non-Fatal Opioid'!$C$11</c:f>
              <c:strCache>
                <c:ptCount val="1"/>
                <c:pt idx="0">
                  <c:v>White - non-Hispanic</c:v>
                </c:pt>
              </c:strCache>
            </c:strRef>
          </c:tx>
          <c:spPr>
            <a:ln w="19050" cap="rnd">
              <a:solidFill>
                <a:schemeClr val="accent1"/>
              </a:solidFill>
              <a:round/>
            </a:ln>
            <a:effectLst/>
          </c:spPr>
          <c:marker>
            <c:symbol val="square"/>
            <c:size val="5"/>
            <c:spPr>
              <a:solidFill>
                <a:srgbClr val="C00000"/>
              </a:solidFill>
              <a:ln w="9525">
                <a:solidFill>
                  <a:srgbClr val="C00000"/>
                </a:solidFill>
              </a:ln>
              <a:effectLst/>
            </c:spPr>
          </c:marker>
          <c:xVal>
            <c:numRef>
              <c:f>('ED Non-Fatal Opioid'!$B$13,'ED Non-Fatal Opioid'!$B$15,'ED Non-Fatal Opioid'!$B$17,'ED Non-Fatal Opioid'!$B$19,'ED Non-Fatal Opioid'!$B$21)</c:f>
              <c:numCache>
                <c:formatCode>General</c:formatCode>
                <c:ptCount val="5"/>
                <c:pt idx="0">
                  <c:v>2017</c:v>
                </c:pt>
                <c:pt idx="1">
                  <c:v>2018</c:v>
                </c:pt>
                <c:pt idx="2">
                  <c:v>2019</c:v>
                </c:pt>
                <c:pt idx="3">
                  <c:v>2020</c:v>
                </c:pt>
                <c:pt idx="4">
                  <c:v>2021</c:v>
                </c:pt>
              </c:numCache>
            </c:numRef>
          </c:xVal>
          <c:yVal>
            <c:numRef>
              <c:f>('ED Non-Fatal Opioid'!$D$13,'ED Non-Fatal Opioid'!$D$15,'ED Non-Fatal Opioid'!$D$17,'ED Non-Fatal Opioid'!$D$19,'ED Non-Fatal Opioid'!$D$21)</c:f>
              <c:numCache>
                <c:formatCode>0.0</c:formatCode>
                <c:ptCount val="5"/>
                <c:pt idx="0">
                  <c:v>38.659700000000001</c:v>
                </c:pt>
                <c:pt idx="1">
                  <c:v>32.862400000000001</c:v>
                </c:pt>
                <c:pt idx="2">
                  <c:v>34.136400000000002</c:v>
                </c:pt>
                <c:pt idx="3">
                  <c:v>38.962800000000001</c:v>
                </c:pt>
                <c:pt idx="4">
                  <c:v>40.929200000000002</c:v>
                </c:pt>
              </c:numCache>
            </c:numRef>
          </c:yVal>
          <c:smooth val="0"/>
          <c:extLst>
            <c:ext xmlns:c16="http://schemas.microsoft.com/office/drawing/2014/chart" uri="{C3380CC4-5D6E-409C-BE32-E72D297353CC}">
              <c16:uniqueId val="{00000000-D2AF-4CEE-8336-1E63ED971DEB}"/>
            </c:ext>
          </c:extLst>
        </c:ser>
        <c:ser>
          <c:idx val="3"/>
          <c:order val="3"/>
          <c:tx>
            <c:strRef>
              <c:f>'ED Non-Fatal Opioid'!$E$11</c:f>
              <c:strCache>
                <c:ptCount val="1"/>
                <c:pt idx="0">
                  <c:v>Black - non-Hispanic</c:v>
                </c:pt>
              </c:strCache>
            </c:strRef>
          </c:tx>
          <c:spPr>
            <a:ln w="19050" cap="rnd">
              <a:solidFill>
                <a:schemeClr val="accent4"/>
              </a:solidFill>
              <a:round/>
            </a:ln>
            <a:effectLst/>
          </c:spPr>
          <c:marker>
            <c:symbol val="circle"/>
            <c:size val="6"/>
            <c:spPr>
              <a:solidFill>
                <a:schemeClr val="accent2"/>
              </a:solidFill>
              <a:ln w="9525">
                <a:solidFill>
                  <a:schemeClr val="accent2"/>
                </a:solidFill>
              </a:ln>
              <a:effectLst/>
            </c:spPr>
          </c:marker>
          <c:xVal>
            <c:numRef>
              <c:f>('ED Non-Fatal Opioid'!$B$13,'ED Non-Fatal Opioid'!$B$15,'ED Non-Fatal Opioid'!$B$17,'ED Non-Fatal Opioid'!$B$19,'ED Non-Fatal Opioid'!$B$21)</c:f>
              <c:numCache>
                <c:formatCode>General</c:formatCode>
                <c:ptCount val="5"/>
                <c:pt idx="0">
                  <c:v>2017</c:v>
                </c:pt>
                <c:pt idx="1">
                  <c:v>2018</c:v>
                </c:pt>
                <c:pt idx="2">
                  <c:v>2019</c:v>
                </c:pt>
                <c:pt idx="3">
                  <c:v>2020</c:v>
                </c:pt>
                <c:pt idx="4">
                  <c:v>2021</c:v>
                </c:pt>
              </c:numCache>
            </c:numRef>
          </c:xVal>
          <c:yVal>
            <c:numRef>
              <c:f>('ED Non-Fatal Opioid'!$F$13,'ED Non-Fatal Opioid'!$F$15,'ED Non-Fatal Opioid'!$F$17,'ED Non-Fatal Opioid'!$F$19,'ED Non-Fatal Opioid'!$F$21)</c:f>
              <c:numCache>
                <c:formatCode>0.0</c:formatCode>
                <c:ptCount val="5"/>
                <c:pt idx="0">
                  <c:v>24.636399999999998</c:v>
                </c:pt>
                <c:pt idx="1">
                  <c:v>31.605</c:v>
                </c:pt>
                <c:pt idx="2">
                  <c:v>29.7075</c:v>
                </c:pt>
                <c:pt idx="3">
                  <c:v>38.834099999999999</c:v>
                </c:pt>
                <c:pt idx="4">
                  <c:v>45.498399999999997</c:v>
                </c:pt>
              </c:numCache>
            </c:numRef>
          </c:yVal>
          <c:smooth val="0"/>
          <c:extLst>
            <c:ext xmlns:c16="http://schemas.microsoft.com/office/drawing/2014/chart" uri="{C3380CC4-5D6E-409C-BE32-E72D297353CC}">
              <c16:uniqueId val="{00000001-D2AF-4CEE-8336-1E63ED971DEB}"/>
            </c:ext>
          </c:extLst>
        </c:ser>
        <c:ser>
          <c:idx val="6"/>
          <c:order val="6"/>
          <c:tx>
            <c:strRef>
              <c:f>'ED Non-Fatal Opioid'!$G$11</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('ED Non-Fatal Opioid'!$B$13,'ED Non-Fatal Opioid'!$B$15,'ED Non-Fatal Opioid'!$B$17,'ED Non-Fatal Opioid'!$B$19,'ED Non-Fatal Opioid'!$B$21)</c:f>
              <c:numCache>
                <c:formatCode>General</c:formatCode>
                <c:ptCount val="5"/>
                <c:pt idx="0">
                  <c:v>2017</c:v>
                </c:pt>
                <c:pt idx="1">
                  <c:v>2018</c:v>
                </c:pt>
                <c:pt idx="2">
                  <c:v>2019</c:v>
                </c:pt>
                <c:pt idx="3">
                  <c:v>2020</c:v>
                </c:pt>
                <c:pt idx="4">
                  <c:v>2021</c:v>
                </c:pt>
              </c:numCache>
            </c:numRef>
          </c:xVal>
          <c:yVal>
            <c:numRef>
              <c:f>('ED Non-Fatal Opioid'!$H$13,'ED Non-Fatal Opioid'!$H$15,'ED Non-Fatal Opioid'!$H$17,'ED Non-Fatal Opioid'!$H$19,'ED Non-Fatal Opioid'!$H$21)</c:f>
              <c:numCache>
                <c:formatCode>0.0</c:formatCode>
                <c:ptCount val="5"/>
                <c:pt idx="0">
                  <c:v>17.247599999999998</c:v>
                </c:pt>
                <c:pt idx="1">
                  <c:v>11.3344</c:v>
                </c:pt>
                <c:pt idx="2">
                  <c:v>14.0557</c:v>
                </c:pt>
                <c:pt idx="3">
                  <c:v>25.0426</c:v>
                </c:pt>
                <c:pt idx="4">
                  <c:v>33.223700000000001</c:v>
                </c:pt>
              </c:numCache>
            </c:numRef>
          </c:yVal>
          <c:smooth val="0"/>
          <c:extLst>
            <c:ext xmlns:c16="http://schemas.microsoft.com/office/drawing/2014/chart" uri="{C3380CC4-5D6E-409C-BE32-E72D297353CC}">
              <c16:uniqueId val="{00000002-D2AF-4CEE-8336-1E63ED971DEB}"/>
            </c:ext>
          </c:extLst>
        </c:ser>
        <c:ser>
          <c:idx val="9"/>
          <c:order val="9"/>
          <c:tx>
            <c:strRef>
              <c:f>'ED Non-Fatal Opioid'!$I$11</c:f>
              <c:strCache>
                <c:ptCount val="1"/>
                <c:pt idx="0">
                  <c:v>API - non-Hispanic</c:v>
                </c:pt>
              </c:strCache>
            </c:strRef>
          </c:tx>
          <c:spPr>
            <a:ln w="19050" cap="rnd">
              <a:solidFill>
                <a:schemeClr val="accent5"/>
              </a:solidFill>
              <a:round/>
            </a:ln>
            <a:effectLst/>
          </c:spPr>
          <c:marker>
            <c:symbol val="triangle"/>
            <c:size val="5"/>
            <c:spPr>
              <a:solidFill>
                <a:schemeClr val="accent1"/>
              </a:solidFill>
              <a:ln w="9525">
                <a:solidFill>
                  <a:schemeClr val="accent1"/>
                </a:solidFill>
              </a:ln>
              <a:effectLst/>
            </c:spPr>
          </c:marker>
          <c:xVal>
            <c:numRef>
              <c:f>('ED Non-Fatal Opioid'!$B$13,'ED Non-Fatal Opioid'!$B$15,'ED Non-Fatal Opioid'!$B$17,'ED Non-Fatal Opioid'!$B$19,'ED Non-Fatal Opioid'!$B$21)</c:f>
              <c:numCache>
                <c:formatCode>General</c:formatCode>
                <c:ptCount val="5"/>
                <c:pt idx="0">
                  <c:v>2017</c:v>
                </c:pt>
                <c:pt idx="1">
                  <c:v>2018</c:v>
                </c:pt>
                <c:pt idx="2">
                  <c:v>2019</c:v>
                </c:pt>
                <c:pt idx="3">
                  <c:v>2020</c:v>
                </c:pt>
                <c:pt idx="4">
                  <c:v>2021</c:v>
                </c:pt>
              </c:numCache>
            </c:numRef>
          </c:xVal>
          <c:yVal>
            <c:numRef>
              <c:f>('ED Non-Fatal Opioid'!$J$13,'ED Non-Fatal Opioid'!$J$15,'ED Non-Fatal Opioid'!$J$17,'ED Non-Fatal Opioid'!$J$19,'ED Non-Fatal Opioid'!$J$21)</c:f>
              <c:numCache>
                <c:formatCode>0.0</c:formatCode>
                <c:ptCount val="5"/>
                <c:pt idx="0">
                  <c:v>6.0144000000000002</c:v>
                </c:pt>
                <c:pt idx="1">
                  <c:v>4.3888999999999996</c:v>
                </c:pt>
                <c:pt idx="2">
                  <c:v>2.286</c:v>
                </c:pt>
                <c:pt idx="3">
                  <c:v>4.1102999999999996</c:v>
                </c:pt>
                <c:pt idx="4">
                  <c:v>3.9925999999999999</c:v>
                </c:pt>
              </c:numCache>
            </c:numRef>
          </c:yVal>
          <c:smooth val="0"/>
          <c:extLst>
            <c:ext xmlns:c16="http://schemas.microsoft.com/office/drawing/2014/chart" uri="{C3380CC4-5D6E-409C-BE32-E72D297353CC}">
              <c16:uniqueId val="{00000003-D2AF-4CEE-8336-1E63ED971DEB}"/>
            </c:ext>
          </c:extLst>
        </c:ser>
        <c:ser>
          <c:idx val="12"/>
          <c:order val="12"/>
          <c:tx>
            <c:strRef>
              <c:f>'ED Non-Fatal Opioid'!$K$11</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('ED Non-Fatal Opioid'!$B$13,'ED Non-Fatal Opioid'!$B$15,'ED Non-Fatal Opioid'!$B$17,'ED Non-Fatal Opioid'!$B$19,'ED Non-Fatal Opioid'!$B$21)</c:f>
              <c:numCache>
                <c:formatCode>General</c:formatCode>
                <c:ptCount val="5"/>
                <c:pt idx="0">
                  <c:v>2017</c:v>
                </c:pt>
                <c:pt idx="1">
                  <c:v>2018</c:v>
                </c:pt>
                <c:pt idx="2">
                  <c:v>2019</c:v>
                </c:pt>
                <c:pt idx="3">
                  <c:v>2020</c:v>
                </c:pt>
                <c:pt idx="4">
                  <c:v>2021</c:v>
                </c:pt>
              </c:numCache>
            </c:numRef>
          </c:xVal>
          <c:yVal>
            <c:numRef>
              <c:f>('ED Non-Fatal Opioid'!$L$13,'ED Non-Fatal Opioid'!$L$15,'ED Non-Fatal Opioid'!$L$17,'ED Non-Fatal Opioid'!$L$19,'ED Non-Fatal Opioid'!$L$21)</c:f>
              <c:numCache>
                <c:formatCode>0.0</c:formatCode>
                <c:ptCount val="5"/>
                <c:pt idx="0">
                  <c:v>10.9475</c:v>
                </c:pt>
                <c:pt idx="1">
                  <c:v>6.5396999999999998</c:v>
                </c:pt>
                <c:pt idx="2">
                  <c:v>7.5202999999999998</c:v>
                </c:pt>
                <c:pt idx="3">
                  <c:v>10.737</c:v>
                </c:pt>
                <c:pt idx="4">
                  <c:v>10.9475</c:v>
                </c:pt>
              </c:numCache>
            </c:numRef>
          </c:yVal>
          <c:smooth val="0"/>
          <c:extLst>
            <c:ext xmlns:c16="http://schemas.microsoft.com/office/drawing/2014/chart" uri="{C3380CC4-5D6E-409C-BE32-E72D297353CC}">
              <c16:uniqueId val="{00000004-D2AF-4CEE-8336-1E63ED971DEB}"/>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'[3]Heart Disease'!$C$2</c15:sqref>
                        </c15:formulaRef>
                      </c:ext>
                    </c:extLst>
                    <c:strCache>
                      <c:ptCount val="1"/>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strRef>
                    <c:extLst>
                      <c:ex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c:ext uri="{02D57815-91ED-43cb-92C2-25804820EDAC}">
                        <c15:formulaRef>
                          <c15:sqref>'[3]Heart Disease'!$C$3:$C$8</c15:sqref>
                        </c15:formulaRef>
                      </c:ext>
                    </c:extLst>
                    <c:numCache>
                      <c:formatCode>General</c:formatCode>
                      <c:ptCount val="6"/>
                      <c:pt idx="0">
                        <c:v>0</c:v>
                      </c:pt>
                      <c:pt idx="1">
                        <c:v>219.41049479821942</c:v>
                      </c:pt>
                      <c:pt idx="2">
                        <c:v>224.82881114656695</c:v>
                      </c:pt>
                      <c:pt idx="3">
                        <c:v>218.67506433636007</c:v>
                      </c:pt>
                      <c:pt idx="4">
                        <c:v>210.00855999416993</c:v>
                      </c:pt>
                      <c:pt idx="5">
                        <c:v>204.82019174897127</c:v>
                      </c:pt>
                    </c:numCache>
                  </c:numRef>
                </c:yVal>
                <c:smooth val="0"/>
                <c:extLst>
                  <c:ext xmlns:c16="http://schemas.microsoft.com/office/drawing/2014/chart" uri="{C3380CC4-5D6E-409C-BE32-E72D297353CC}">
                    <c16:uniqueId val="{00000005-D2AF-4CEE-8336-1E63ED971DEB}"/>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'[3]Heart Disease'!$D$2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'[3]Heart Disease'!$D$3:$D$8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D2AF-4CEE-8336-1E63ED971DEB}"/>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'[3]Heart Disease'!$F$2</c15:sqref>
                        </c15:formulaRef>
                      </c:ext>
                    </c:extLst>
                    <c:strCache>
                      <c:ptCount val="1"/>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strRef>
                    <c:extLst xmlns:c15="http://schemas.microsoft.com/office/drawing/2012/chart">
                      <c:ext xmlns:c15="http://schemas.microsoft.com/office/drawing/2012/char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'[3]Heart Disease'!$F$3:$F$8</c15:sqref>
                        </c15:formulaRef>
                      </c:ext>
                    </c:extLst>
                    <c:numCache>
                      <c:formatCode>General</c:formatCode>
                      <c:ptCount val="6"/>
                      <c:pt idx="0">
                        <c:v>0</c:v>
                      </c:pt>
                      <c:pt idx="1">
                        <c:v>291.66830317275634</c:v>
                      </c:pt>
                      <c:pt idx="2">
                        <c:v>303.06401637951245</c:v>
                      </c:pt>
                      <c:pt idx="3">
                        <c:v>287.35489169263991</c:v>
                      </c:pt>
                      <c:pt idx="4">
                        <c:v>251.08252454561688</c:v>
                      </c:pt>
                      <c:pt idx="5">
                        <c:v>266.43165662897866</c:v>
                      </c:pt>
                    </c:numCache>
                  </c:numRef>
                </c:yVal>
                <c:smooth val="0"/>
                <c:extLst xmlns:c15="http://schemas.microsoft.com/office/drawing/2012/chart">
                  <c:ext xmlns:c16="http://schemas.microsoft.com/office/drawing/2014/chart" uri="{C3380CC4-5D6E-409C-BE32-E72D297353CC}">
                    <c16:uniqueId val="{00000007-D2AF-4CEE-8336-1E63ED971DEB}"/>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'[3]Heart Disease'!$G$2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'[3]Heart Disease'!$G$3:$G$8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D2AF-4CEE-8336-1E63ED971DEB}"/>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'[3]Heart Disease'!$I$2</c15:sqref>
                        </c15:formulaRef>
                      </c:ext>
                    </c:extLst>
                    <c:strCache>
                      <c:ptCount val="1"/>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'[3]Heart Disease'!$I$3:$I$8</c15:sqref>
                        </c15:formulaRef>
                      </c:ext>
                    </c:extLst>
                    <c:numCache>
                      <c:formatCode>General</c:formatCode>
                      <c:ptCount val="6"/>
                      <c:pt idx="0">
                        <c:v>0</c:v>
                      </c:pt>
                      <c:pt idx="1">
                        <c:v>128.18022480090642</c:v>
                      </c:pt>
                      <c:pt idx="2">
                        <c:v>163.55697713287975</c:v>
                      </c:pt>
                      <c:pt idx="3">
                        <c:v>121.02359453376944</c:v>
                      </c:pt>
                      <c:pt idx="4">
                        <c:v>161.56699786437989</c:v>
                      </c:pt>
                      <c:pt idx="5">
                        <c:v>167.69093092196172</c:v>
                      </c:pt>
                    </c:numCache>
                  </c:numRef>
                </c:yVal>
                <c:smooth val="0"/>
                <c:extLst xmlns:c15="http://schemas.microsoft.com/office/drawing/2012/chart">
                  <c:ext xmlns:c16="http://schemas.microsoft.com/office/drawing/2014/chart" uri="{C3380CC4-5D6E-409C-BE32-E72D297353CC}">
                    <c16:uniqueId val="{00000009-D2AF-4CEE-8336-1E63ED971DEB}"/>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'[3]Heart Disease'!$J$2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'[3]Heart Disease'!$J$3:$J$8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D2AF-4CEE-8336-1E63ED971DEB}"/>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'[3]Heart Disease'!$L$2</c15:sqref>
                        </c15:formulaRef>
                      </c:ext>
                    </c:extLst>
                    <c:strCache>
                      <c:ptCount val="1"/>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strRef>
                    <c:extLst xmlns:c15="http://schemas.microsoft.com/office/drawing/2012/chart">
                      <c:ext xmlns:c15="http://schemas.microsoft.com/office/drawing/2012/char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'[3]Heart Disease'!$L$3:$L$8</c15:sqref>
                        </c15:formulaRef>
                      </c:ext>
                    </c:extLst>
                    <c:numCache>
                      <c:formatCode>General</c:formatCode>
                      <c:ptCount val="6"/>
                      <c:pt idx="0">
                        <c:v>0</c:v>
                      </c:pt>
                      <c:pt idx="1">
                        <c:v>155.15541042803241</c:v>
                      </c:pt>
                      <c:pt idx="2">
                        <c:v>145.02779294018356</c:v>
                      </c:pt>
                      <c:pt idx="3">
                        <c:v>134.76769369004231</c:v>
                      </c:pt>
                      <c:pt idx="4">
                        <c:v>140.55402893810685</c:v>
                      </c:pt>
                      <c:pt idx="5">
                        <c:v>123.11969899010116</c:v>
                      </c:pt>
                    </c:numCache>
                  </c:numRef>
                </c:yVal>
                <c:smooth val="0"/>
                <c:extLst xmlns:c15="http://schemas.microsoft.com/office/drawing/2012/chart">
                  <c:ext xmlns:c16="http://schemas.microsoft.com/office/drawing/2014/chart" uri="{C3380CC4-5D6E-409C-BE32-E72D297353CC}">
                    <c16:uniqueId val="{0000000B-D2AF-4CEE-8336-1E63ED971DEB}"/>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'[3]Heart Disease'!$M$2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'[3]Heart Disease'!$M$3:$M$8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D2AF-4CEE-8336-1E63ED971DEB}"/>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'[3]Heart Disease'!$O$2</c15:sqref>
                        </c15:formulaRef>
                      </c:ext>
                    </c:extLst>
                    <c:strCache>
                      <c:ptCount val="1"/>
                    </c:strCache>
                  </c:strRef>
                </c:tx>
                <c:spPr>
                  <a:ln w="19050" cap="rnd">
                    <a:solidFill>
                      <a:srgbClr val="7030A0"/>
                    </a:solidFill>
                    <a:round/>
                  </a:ln>
                  <a:effectLst/>
                </c:spPr>
                <c:marker>
                  <c:symbol val="star"/>
                  <c:size val="5"/>
                  <c:spPr>
                    <a:noFill/>
                    <a:ln w="9525">
                      <a:solidFill>
                        <a:srgbClr val="7030A0"/>
                      </a:solidFill>
                    </a:ln>
                    <a:effectLst/>
                  </c:spPr>
                </c:marker>
                <c:xVal>
                  <c:strRef>
                    <c:extLst xmlns:c15="http://schemas.microsoft.com/office/drawing/2012/chart">
                      <c:ext xmlns:c15="http://schemas.microsoft.com/office/drawing/2012/char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'[3]Heart Disease'!$O$3:$O$8</c15:sqref>
                        </c15:formulaRef>
                      </c:ext>
                    </c:extLst>
                    <c:numCache>
                      <c:formatCode>General</c:formatCode>
                      <c:ptCount val="6"/>
                      <c:pt idx="0">
                        <c:v>0</c:v>
                      </c:pt>
                      <c:pt idx="1">
                        <c:v>117.92164855344731</c:v>
                      </c:pt>
                      <c:pt idx="2">
                        <c:v>131.59251966232401</c:v>
                      </c:pt>
                      <c:pt idx="3">
                        <c:v>143.64850569741702</c:v>
                      </c:pt>
                      <c:pt idx="4">
                        <c:v>121.37320755225957</c:v>
                      </c:pt>
                      <c:pt idx="5">
                        <c:v>123.95516052778871</c:v>
                      </c:pt>
                    </c:numCache>
                  </c:numRef>
                </c:yVal>
                <c:smooth val="0"/>
                <c:extLst xmlns:c15="http://schemas.microsoft.com/office/drawing/2012/chart">
                  <c:ext xmlns:c16="http://schemas.microsoft.com/office/drawing/2014/chart" uri="{C3380CC4-5D6E-409C-BE32-E72D297353CC}">
                    <c16:uniqueId val="{0000000D-D2AF-4CEE-8336-1E63ED971DEB}"/>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'[3]Heart Disease'!$P$2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'[3]Heart Disease'!$A$3:$A$8</c15:sqref>
                        </c15:formulaRef>
                      </c:ext>
                    </c:extLst>
                    <c:strCache>
                      <c:ptCount val="6"/>
                      <c:pt idx="0">
                        <c:v>Year:</c:v>
                      </c:pt>
                      <c:pt idx="1">
                        <c:v>2017</c:v>
                      </c:pt>
                      <c:pt idx="2">
                        <c:v>2016</c:v>
                      </c:pt>
                      <c:pt idx="3">
                        <c:v>2015</c:v>
                      </c:pt>
                      <c:pt idx="4">
                        <c:v>2014</c:v>
                      </c:pt>
                      <c:pt idx="5">
                        <c:v>2013</c:v>
                      </c:pt>
                    </c:strCache>
                  </c:strRef>
                </c:xVal>
                <c:yVal>
                  <c:numRef>
                    <c:extLst xmlns:c15="http://schemas.microsoft.com/office/drawing/2012/chart">
                      <c:ext xmlns:c15="http://schemas.microsoft.com/office/drawing/2012/chart" uri="{02D57815-91ED-43cb-92C2-25804820EDAC}">
                        <c15:formulaRef>
                          <c15:sqref>'[3]Heart Disease'!$P$3:$P$8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D2AF-4CEE-8336-1E63ED971DEB}"/>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6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'Arrests by County'!$A$13:$A$14</c:f>
              <c:strCache>
                <c:ptCount val="1"/>
                <c:pt idx="0">
                  <c:v>White - non-Hispanic</c:v>
                </c:pt>
              </c:strCache>
            </c:strRef>
          </c:tx>
          <c:spPr>
            <a:solidFill>
              <a:srgbClr val="C00000"/>
            </a:solidFill>
            <a:ln>
              <a:solidFill>
                <a:schemeClr val="tx1"/>
              </a:solidFill>
            </a:ln>
            <a:effectLst/>
          </c:spPr>
          <c:invertIfNegative val="0"/>
          <c:cat>
            <c:numRef>
              <c:f>'Arrests by County'!$H$11:$J$11</c:f>
              <c:numCache>
                <c:formatCode>General</c:formatCode>
                <c:ptCount val="3"/>
              </c:numCache>
            </c:numRef>
          </c:cat>
          <c:val>
            <c:numRef>
              <c:f>('Arrests by County'!$C$13,'Arrests by County'!$E$13,'Arrests by County'!$G$13)</c:f>
              <c:numCache>
                <c:formatCode>0.0</c:formatCode>
                <c:ptCount val="3"/>
                <c:pt idx="0">
                  <c:v>424</c:v>
                </c:pt>
                <c:pt idx="1">
                  <c:v>362</c:v>
                </c:pt>
                <c:pt idx="2">
                  <c:v>600</c:v>
                </c:pt>
              </c:numCache>
            </c:numRef>
          </c:val>
          <c:extLst>
            <c:ext xmlns:c16="http://schemas.microsoft.com/office/drawing/2014/chart" uri="{C3380CC4-5D6E-409C-BE32-E72D297353CC}">
              <c16:uniqueId val="{00000000-A679-4807-A442-6A3B4B50D303}"/>
            </c:ext>
          </c:extLst>
        </c:ser>
        <c:ser>
          <c:idx val="1"/>
          <c:order val="1"/>
          <c:tx>
            <c:strRef>
              <c:f>'Arrests by County'!$A$15:$A$16</c:f>
              <c:strCache>
                <c:ptCount val="1"/>
                <c:pt idx="0">
                  <c:v>Black - non-Hispanic</c:v>
                </c:pt>
              </c:strCache>
            </c:strRef>
          </c:tx>
          <c:spPr>
            <a:pattFill prst="pct60">
              <a:fgClr>
                <a:schemeClr val="accent2"/>
              </a:fgClr>
              <a:bgClr>
                <a:schemeClr val="bg1"/>
              </a:bgClr>
            </a:pattFill>
            <a:ln>
              <a:solidFill>
                <a:schemeClr val="tx1"/>
              </a:solidFill>
            </a:ln>
            <a:effectLst/>
          </c:spPr>
          <c:invertIfNegative val="0"/>
          <c:cat>
            <c:numRef>
              <c:f>'Arrests by County'!$H$11:$J$11</c:f>
              <c:numCache>
                <c:formatCode>General</c:formatCode>
                <c:ptCount val="3"/>
              </c:numCache>
            </c:numRef>
          </c:cat>
          <c:val>
            <c:numRef>
              <c:f>('Arrests by County'!$C$15,'Arrests by County'!$E$15,'Arrests by County'!$G$15)</c:f>
              <c:numCache>
                <c:formatCode>0.0</c:formatCode>
                <c:ptCount val="3"/>
                <c:pt idx="0">
                  <c:v>1063</c:v>
                </c:pt>
                <c:pt idx="1">
                  <c:v>133</c:v>
                </c:pt>
                <c:pt idx="2">
                  <c:v>41</c:v>
                </c:pt>
              </c:numCache>
            </c:numRef>
          </c:val>
          <c:extLst>
            <c:ext xmlns:c16="http://schemas.microsoft.com/office/drawing/2014/chart" uri="{C3380CC4-5D6E-409C-BE32-E72D297353CC}">
              <c16:uniqueId val="{00000001-A679-4807-A442-6A3B4B50D303}"/>
            </c:ext>
          </c:extLst>
        </c:ser>
        <c:ser>
          <c:idx val="2"/>
          <c:order val="2"/>
          <c:tx>
            <c:strRef>
              <c:f>'Arrests by County'!$A$17:$A$18</c:f>
              <c:strCache>
                <c:ptCount val="1"/>
                <c:pt idx="0">
                  <c:v>AI/AN - non-Hispanic</c:v>
                </c:pt>
              </c:strCache>
            </c:strRef>
          </c:tx>
          <c:spPr>
            <a:solidFill>
              <a:schemeClr val="accent6"/>
            </a:solidFill>
            <a:ln>
              <a:solidFill>
                <a:schemeClr val="tx1"/>
              </a:solidFill>
            </a:ln>
            <a:effectLst/>
          </c:spPr>
          <c:invertIfNegative val="0"/>
          <c:cat>
            <c:numRef>
              <c:f>'Arrests by County'!$H$11:$J$11</c:f>
              <c:numCache>
                <c:formatCode>General</c:formatCode>
                <c:ptCount val="3"/>
              </c:numCache>
            </c:numRef>
          </c:cat>
          <c:val>
            <c:numRef>
              <c:f>('Arrests by County'!$C$17,'Arrests by County'!$E$17,'Arrests by County'!$G$17)</c:f>
              <c:numCache>
                <c:formatCode>0.0</c:formatCode>
                <c:ptCount val="3"/>
                <c:pt idx="0">
                  <c:v>3</c:v>
                </c:pt>
                <c:pt idx="1">
                  <c:v>13</c:v>
                </c:pt>
                <c:pt idx="2">
                  <c:v>75</c:v>
                </c:pt>
              </c:numCache>
            </c:numRef>
          </c:val>
          <c:extLst>
            <c:ext xmlns:c16="http://schemas.microsoft.com/office/drawing/2014/chart" uri="{C3380CC4-5D6E-409C-BE32-E72D297353CC}">
              <c16:uniqueId val="{00000002-A679-4807-A442-6A3B4B50D303}"/>
            </c:ext>
          </c:extLst>
        </c:ser>
        <c:ser>
          <c:idx val="3"/>
          <c:order val="3"/>
          <c:tx>
            <c:strRef>
              <c:f>'Arrests by County'!$A$19:$A$20</c:f>
              <c:strCache>
                <c:ptCount val="1"/>
                <c:pt idx="0">
                  <c:v>API - non-Hispanic</c:v>
                </c:pt>
              </c:strCache>
            </c:strRef>
          </c:tx>
          <c:spPr>
            <a:pattFill prst="dkDnDiag">
              <a:fgClr>
                <a:schemeClr val="accent1"/>
              </a:fgClr>
              <a:bgClr>
                <a:schemeClr val="bg1"/>
              </a:bgClr>
            </a:pattFill>
            <a:ln>
              <a:solidFill>
                <a:schemeClr val="tx1"/>
              </a:solidFill>
            </a:ln>
            <a:effectLst/>
          </c:spPr>
          <c:invertIfNegative val="0"/>
          <c:cat>
            <c:numRef>
              <c:f>'Arrests by County'!$H$11:$J$11</c:f>
              <c:numCache>
                <c:formatCode>General</c:formatCode>
                <c:ptCount val="3"/>
              </c:numCache>
            </c:numRef>
          </c:cat>
          <c:val>
            <c:numRef>
              <c:f>('Arrests by County'!$C$19,'Arrests by County'!$E$19,'Arrests by County'!$G$19)</c:f>
              <c:numCache>
                <c:formatCode>0.0</c:formatCode>
                <c:ptCount val="3"/>
                <c:pt idx="0">
                  <c:v>42</c:v>
                </c:pt>
                <c:pt idx="1">
                  <c:v>21</c:v>
                </c:pt>
                <c:pt idx="2">
                  <c:v>12</c:v>
                </c:pt>
              </c:numCache>
            </c:numRef>
          </c:val>
          <c:extLst>
            <c:ext xmlns:c16="http://schemas.microsoft.com/office/drawing/2014/chart" uri="{C3380CC4-5D6E-409C-BE32-E72D297353CC}">
              <c16:uniqueId val="{00000003-A679-4807-A442-6A3B4B50D303}"/>
            </c:ext>
          </c:extLst>
        </c:ser>
        <c:ser>
          <c:idx val="4"/>
          <c:order val="4"/>
          <c:tx>
            <c:strRef>
              <c:f>'Arrests by County'!$A$21:$A$22</c:f>
              <c:strCache>
                <c:ptCount val="1"/>
                <c:pt idx="0">
                  <c:v>Hispanic </c:v>
                </c:pt>
              </c:strCache>
            </c:strRef>
          </c:tx>
          <c:spPr>
            <a:solidFill>
              <a:srgbClr val="7030A0"/>
            </a:solidFill>
            <a:ln>
              <a:solidFill>
                <a:schemeClr val="tx1"/>
              </a:solidFill>
            </a:ln>
            <a:effectLst/>
          </c:spPr>
          <c:invertIfNegative val="0"/>
          <c:cat>
            <c:numRef>
              <c:f>'Arrests by County'!$H$11:$J$11</c:f>
              <c:numCache>
                <c:formatCode>General</c:formatCode>
                <c:ptCount val="3"/>
              </c:numCache>
            </c:numRef>
          </c:cat>
          <c:val>
            <c:numRef>
              <c:f>('Arrests by County'!$C$21,'Arrests by County'!$E$21,'Arrests by County'!$G$21)</c:f>
              <c:numCache>
                <c:formatCode>0.0</c:formatCode>
                <c:ptCount val="3"/>
                <c:pt idx="0">
                  <c:v>769</c:v>
                </c:pt>
                <c:pt idx="1">
                  <c:v>310</c:v>
                </c:pt>
                <c:pt idx="2">
                  <c:v>250</c:v>
                </c:pt>
              </c:numCache>
            </c:numRef>
          </c:val>
          <c:extLst>
            <c:ext xmlns:c16="http://schemas.microsoft.com/office/drawing/2014/chart" uri="{C3380CC4-5D6E-409C-BE32-E72D297353CC}">
              <c16:uniqueId val="{00000004-A679-4807-A442-6A3B4B50D303}"/>
            </c:ext>
          </c:extLst>
        </c:ser>
        <c:dLbls>
          <c:showLegendKey val="0"/>
          <c:showVal val="0"/>
          <c:showCatName val="0"/>
          <c:showSerName val="0"/>
          <c:showPercent val="0"/>
          <c:showBubbleSize val="0"/>
        </c:dLbls>
        <c:gapWidth val="219"/>
        <c:overlap val="-27"/>
        <c:axId val="567249376"/>
        <c:axId val="567244456"/>
      </c:barChart>
      <c:catAx>
        <c:axId val="5672493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Clark County                            Washoe County                            Balance of State</a:t>
                </a:r>
              </a:p>
            </c:rich>
          </c:tx>
          <c:layout>
            <c:manualLayout>
              <c:xMode val="edge"/>
              <c:yMode val="edge"/>
              <c:x val="0.28078786974986825"/>
              <c:y val="0.8732927700218711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244456"/>
        <c:crosses val="autoZero"/>
        <c:auto val="1"/>
        <c:lblAlgn val="ctr"/>
        <c:lblOffset val="100"/>
        <c:noMultiLvlLbl val="0"/>
      </c:catAx>
      <c:valAx>
        <c:axId val="5672444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249376"/>
        <c:crosses val="autoZero"/>
        <c:crossBetween val="between"/>
      </c:valAx>
      <c:spPr>
        <a:noFill/>
        <a:ln>
          <a:noFill/>
        </a:ln>
        <a:effectLst/>
      </c:spPr>
    </c:plotArea>
    <c:legend>
      <c:legendPos val="l"/>
      <c:layout>
        <c:manualLayout>
          <c:xMode val="edge"/>
          <c:yMode val="edge"/>
          <c:x val="7.162196216829249E-3"/>
          <c:y val="0.13518405693153124"/>
          <c:w val="0.20537308000680021"/>
          <c:h val="0.7380974917810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CLRD!$B$2</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CLRD!$A$4:$A$8</c:f>
              <c:numCache>
                <c:formatCode>General</c:formatCode>
                <c:ptCount val="5"/>
                <c:pt idx="0">
                  <c:v>2021</c:v>
                </c:pt>
                <c:pt idx="1">
                  <c:v>2020</c:v>
                </c:pt>
                <c:pt idx="2">
                  <c:v>2019</c:v>
                </c:pt>
                <c:pt idx="3">
                  <c:v>2018</c:v>
                </c:pt>
                <c:pt idx="4">
                  <c:v>2017</c:v>
                </c:pt>
              </c:numCache>
            </c:numRef>
          </c:xVal>
          <c:yVal>
            <c:numRef>
              <c:f>CLRD!$C$4:$C$8</c:f>
              <c:numCache>
                <c:formatCode>0.0</c:formatCode>
                <c:ptCount val="5"/>
                <c:pt idx="0">
                  <c:v>49.3</c:v>
                </c:pt>
                <c:pt idx="1">
                  <c:v>57.3</c:v>
                </c:pt>
                <c:pt idx="2">
                  <c:v>61.3</c:v>
                </c:pt>
                <c:pt idx="3">
                  <c:v>62.7</c:v>
                </c:pt>
                <c:pt idx="4">
                  <c:v>62.2</c:v>
                </c:pt>
              </c:numCache>
            </c:numRef>
          </c:yVal>
          <c:smooth val="0"/>
          <c:extLst>
            <c:ext xmlns:c16="http://schemas.microsoft.com/office/drawing/2014/chart" uri="{C3380CC4-5D6E-409C-BE32-E72D297353CC}">
              <c16:uniqueId val="{00000000-C42E-4C3E-A269-9224EFE52D1A}"/>
            </c:ext>
          </c:extLst>
        </c:ser>
        <c:ser>
          <c:idx val="3"/>
          <c:order val="3"/>
          <c:tx>
            <c:strRef>
              <c:f>CLRD!$E$2</c:f>
              <c:strCache>
                <c:ptCount val="1"/>
                <c:pt idx="0">
                  <c:v>Black - non-Hispanic</c:v>
                </c:pt>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numRef>
              <c:f>CLRD!$A$4:$A$8</c:f>
              <c:numCache>
                <c:formatCode>General</c:formatCode>
                <c:ptCount val="5"/>
                <c:pt idx="0">
                  <c:v>2021</c:v>
                </c:pt>
                <c:pt idx="1">
                  <c:v>2020</c:v>
                </c:pt>
                <c:pt idx="2">
                  <c:v>2019</c:v>
                </c:pt>
                <c:pt idx="3">
                  <c:v>2018</c:v>
                </c:pt>
                <c:pt idx="4">
                  <c:v>2017</c:v>
                </c:pt>
              </c:numCache>
            </c:numRef>
          </c:xVal>
          <c:yVal>
            <c:numRef>
              <c:f>CLRD!$F$4:$F$8</c:f>
              <c:numCache>
                <c:formatCode>0.0</c:formatCode>
                <c:ptCount val="5"/>
                <c:pt idx="0">
                  <c:v>38.799999999999997</c:v>
                </c:pt>
                <c:pt idx="1">
                  <c:v>43.4</c:v>
                </c:pt>
                <c:pt idx="2">
                  <c:v>32.9</c:v>
                </c:pt>
                <c:pt idx="3">
                  <c:v>40.5</c:v>
                </c:pt>
                <c:pt idx="4">
                  <c:v>38.1</c:v>
                </c:pt>
              </c:numCache>
            </c:numRef>
          </c:yVal>
          <c:smooth val="0"/>
          <c:extLst>
            <c:ext xmlns:c16="http://schemas.microsoft.com/office/drawing/2014/chart" uri="{C3380CC4-5D6E-409C-BE32-E72D297353CC}">
              <c16:uniqueId val="{00000001-C42E-4C3E-A269-9224EFE52D1A}"/>
            </c:ext>
          </c:extLst>
        </c:ser>
        <c:ser>
          <c:idx val="6"/>
          <c:order val="6"/>
          <c:tx>
            <c:strRef>
              <c:f>CLRD!$H$2</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CLRD!$A$4:$A$8</c:f>
              <c:numCache>
                <c:formatCode>General</c:formatCode>
                <c:ptCount val="5"/>
                <c:pt idx="0">
                  <c:v>2021</c:v>
                </c:pt>
                <c:pt idx="1">
                  <c:v>2020</c:v>
                </c:pt>
                <c:pt idx="2">
                  <c:v>2019</c:v>
                </c:pt>
                <c:pt idx="3">
                  <c:v>2018</c:v>
                </c:pt>
                <c:pt idx="4">
                  <c:v>2017</c:v>
                </c:pt>
              </c:numCache>
            </c:numRef>
          </c:xVal>
          <c:yVal>
            <c:numRef>
              <c:f>CLRD!$I$4:$I$8</c:f>
              <c:numCache>
                <c:formatCode>0.0</c:formatCode>
                <c:ptCount val="5"/>
                <c:pt idx="0">
                  <c:v>23.7</c:v>
                </c:pt>
                <c:pt idx="1">
                  <c:v>42.6</c:v>
                </c:pt>
                <c:pt idx="2">
                  <c:v>38.1</c:v>
                </c:pt>
                <c:pt idx="3">
                  <c:v>33.5</c:v>
                </c:pt>
                <c:pt idx="4">
                  <c:v>35.6</c:v>
                </c:pt>
              </c:numCache>
            </c:numRef>
          </c:yVal>
          <c:smooth val="0"/>
          <c:extLst>
            <c:ext xmlns:c16="http://schemas.microsoft.com/office/drawing/2014/chart" uri="{C3380CC4-5D6E-409C-BE32-E72D297353CC}">
              <c16:uniqueId val="{00000002-C42E-4C3E-A269-9224EFE52D1A}"/>
            </c:ext>
          </c:extLst>
        </c:ser>
        <c:ser>
          <c:idx val="9"/>
          <c:order val="9"/>
          <c:tx>
            <c:strRef>
              <c:f>CLRD!$K$2</c:f>
              <c:strCache>
                <c:ptCount val="1"/>
                <c:pt idx="0">
                  <c:v>API - non-Hispanic</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f>CLRD!$A$4:$A$8</c:f>
              <c:numCache>
                <c:formatCode>General</c:formatCode>
                <c:ptCount val="5"/>
                <c:pt idx="0">
                  <c:v>2021</c:v>
                </c:pt>
                <c:pt idx="1">
                  <c:v>2020</c:v>
                </c:pt>
                <c:pt idx="2">
                  <c:v>2019</c:v>
                </c:pt>
                <c:pt idx="3">
                  <c:v>2018</c:v>
                </c:pt>
                <c:pt idx="4">
                  <c:v>2017</c:v>
                </c:pt>
              </c:numCache>
            </c:numRef>
          </c:xVal>
          <c:yVal>
            <c:numRef>
              <c:f>CLRD!$L$4:$L$8</c:f>
              <c:numCache>
                <c:formatCode>0.0</c:formatCode>
                <c:ptCount val="5"/>
                <c:pt idx="0">
                  <c:v>14.2</c:v>
                </c:pt>
                <c:pt idx="1">
                  <c:v>17.7</c:v>
                </c:pt>
                <c:pt idx="2">
                  <c:v>14.7</c:v>
                </c:pt>
                <c:pt idx="3">
                  <c:v>17.2</c:v>
                </c:pt>
                <c:pt idx="4">
                  <c:v>18.2</c:v>
                </c:pt>
              </c:numCache>
            </c:numRef>
          </c:yVal>
          <c:smooth val="0"/>
          <c:extLst>
            <c:ext xmlns:c16="http://schemas.microsoft.com/office/drawing/2014/chart" uri="{C3380CC4-5D6E-409C-BE32-E72D297353CC}">
              <c16:uniqueId val="{00000003-C42E-4C3E-A269-9224EFE52D1A}"/>
            </c:ext>
          </c:extLst>
        </c:ser>
        <c:ser>
          <c:idx val="12"/>
          <c:order val="12"/>
          <c:tx>
            <c:strRef>
              <c:f>CLRD!$N$2</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CLRD!$A$4:$A$8</c:f>
              <c:numCache>
                <c:formatCode>General</c:formatCode>
                <c:ptCount val="5"/>
                <c:pt idx="0">
                  <c:v>2021</c:v>
                </c:pt>
                <c:pt idx="1">
                  <c:v>2020</c:v>
                </c:pt>
                <c:pt idx="2">
                  <c:v>2019</c:v>
                </c:pt>
                <c:pt idx="3">
                  <c:v>2018</c:v>
                </c:pt>
                <c:pt idx="4">
                  <c:v>2017</c:v>
                </c:pt>
              </c:numCache>
            </c:numRef>
          </c:xVal>
          <c:yVal>
            <c:numRef>
              <c:f>CLRD!$O$4:$O$8</c:f>
              <c:numCache>
                <c:formatCode>0.0</c:formatCode>
                <c:ptCount val="5"/>
                <c:pt idx="0">
                  <c:v>12.8</c:v>
                </c:pt>
                <c:pt idx="1">
                  <c:v>18.399999999999999</c:v>
                </c:pt>
                <c:pt idx="2">
                  <c:v>18.600000000000001</c:v>
                </c:pt>
                <c:pt idx="3">
                  <c:v>17.8</c:v>
                </c:pt>
                <c:pt idx="4">
                  <c:v>18.100000000000001</c:v>
                </c:pt>
              </c:numCache>
            </c:numRef>
          </c:yVal>
          <c:smooth val="0"/>
          <c:extLst>
            <c:ext xmlns:c16="http://schemas.microsoft.com/office/drawing/2014/chart" uri="{C3380CC4-5D6E-409C-BE32-E72D297353CC}">
              <c16:uniqueId val="{00000004-C42E-4C3E-A269-9224EFE52D1A}"/>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CLRD!$C$2</c15:sqref>
                        </c15:formulaRef>
                      </c:ext>
                    </c:extLst>
                    <c:strCache>
                      <c:ptCount val="1"/>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extLst>
                      <c:ex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c:ext uri="{02D57815-91ED-43cb-92C2-25804820EDAC}">
                        <c15:formulaRef>
                          <c15:sqref>CLRD!$C$3:$C$8</c15:sqref>
                        </c15:formulaRef>
                      </c:ext>
                    </c:extLst>
                    <c:numCache>
                      <c:formatCode>0.0</c:formatCode>
                      <c:ptCount val="6"/>
                      <c:pt idx="0" formatCode="General">
                        <c:v>0</c:v>
                      </c:pt>
                      <c:pt idx="1">
                        <c:v>49.3</c:v>
                      </c:pt>
                      <c:pt idx="2">
                        <c:v>57.3</c:v>
                      </c:pt>
                      <c:pt idx="3">
                        <c:v>61.3</c:v>
                      </c:pt>
                      <c:pt idx="4">
                        <c:v>62.7</c:v>
                      </c:pt>
                      <c:pt idx="5">
                        <c:v>62.2</c:v>
                      </c:pt>
                    </c:numCache>
                  </c:numRef>
                </c:yVal>
                <c:smooth val="0"/>
                <c:extLst>
                  <c:ext xmlns:c16="http://schemas.microsoft.com/office/drawing/2014/chart" uri="{C3380CC4-5D6E-409C-BE32-E72D297353CC}">
                    <c16:uniqueId val="{00000005-C42E-4C3E-A269-9224EFE52D1A}"/>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CLRD!$D$2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CLRD!$D$3:$D$8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C42E-4C3E-A269-9224EFE52D1A}"/>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CLRD!$F$2</c15:sqref>
                        </c15:formulaRef>
                      </c:ext>
                    </c:extLst>
                    <c:strCache>
                      <c:ptCount val="1"/>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CLRD!$F$3:$F$8</c15:sqref>
                        </c15:formulaRef>
                      </c:ext>
                    </c:extLst>
                    <c:numCache>
                      <c:formatCode>0.0</c:formatCode>
                      <c:ptCount val="6"/>
                      <c:pt idx="0" formatCode="General">
                        <c:v>0</c:v>
                      </c:pt>
                      <c:pt idx="1">
                        <c:v>38.799999999999997</c:v>
                      </c:pt>
                      <c:pt idx="2">
                        <c:v>43.4</c:v>
                      </c:pt>
                      <c:pt idx="3">
                        <c:v>32.9</c:v>
                      </c:pt>
                      <c:pt idx="4">
                        <c:v>40.5</c:v>
                      </c:pt>
                      <c:pt idx="5">
                        <c:v>38.1</c:v>
                      </c:pt>
                    </c:numCache>
                  </c:numRef>
                </c:yVal>
                <c:smooth val="0"/>
                <c:extLst xmlns:c15="http://schemas.microsoft.com/office/drawing/2012/chart">
                  <c:ext xmlns:c16="http://schemas.microsoft.com/office/drawing/2014/chart" uri="{C3380CC4-5D6E-409C-BE32-E72D297353CC}">
                    <c16:uniqueId val="{00000007-C42E-4C3E-A269-9224EFE52D1A}"/>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CLRD!$G$2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CLRD!$G$3:$G$8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C42E-4C3E-A269-9224EFE52D1A}"/>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CLRD!$I$2</c15:sqref>
                        </c15:formulaRef>
                      </c:ext>
                    </c:extLst>
                    <c:strCache>
                      <c:ptCount val="1"/>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strRef>
                    <c:extLst xmlns:c15="http://schemas.microsoft.com/office/drawing/2012/chart">
                      <c:ext xmlns:c15="http://schemas.microsoft.com/office/drawing/2012/char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CLRD!$I$3:$I$8</c15:sqref>
                        </c15:formulaRef>
                      </c:ext>
                    </c:extLst>
                    <c:numCache>
                      <c:formatCode>0.0</c:formatCode>
                      <c:ptCount val="6"/>
                      <c:pt idx="0" formatCode="General">
                        <c:v>0</c:v>
                      </c:pt>
                      <c:pt idx="1">
                        <c:v>23.7</c:v>
                      </c:pt>
                      <c:pt idx="2">
                        <c:v>42.6</c:v>
                      </c:pt>
                      <c:pt idx="3">
                        <c:v>38.1</c:v>
                      </c:pt>
                      <c:pt idx="4">
                        <c:v>33.5</c:v>
                      </c:pt>
                      <c:pt idx="5">
                        <c:v>35.6</c:v>
                      </c:pt>
                    </c:numCache>
                  </c:numRef>
                </c:yVal>
                <c:smooth val="0"/>
                <c:extLst xmlns:c15="http://schemas.microsoft.com/office/drawing/2012/chart">
                  <c:ext xmlns:c16="http://schemas.microsoft.com/office/drawing/2014/chart" uri="{C3380CC4-5D6E-409C-BE32-E72D297353CC}">
                    <c16:uniqueId val="{00000009-C42E-4C3E-A269-9224EFE52D1A}"/>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CLRD!$J$2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CLRD!$J$3:$J$8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C42E-4C3E-A269-9224EFE52D1A}"/>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CLRD!$L$2</c15:sqref>
                        </c15:formulaRef>
                      </c:ext>
                    </c:extLst>
                    <c:strCache>
                      <c:ptCount val="1"/>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strRef>
                    <c:extLst xmlns:c15="http://schemas.microsoft.com/office/drawing/2012/chart">
                      <c:ext xmlns:c15="http://schemas.microsoft.com/office/drawing/2012/char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CLRD!$L$3:$L$8</c15:sqref>
                        </c15:formulaRef>
                      </c:ext>
                    </c:extLst>
                    <c:numCache>
                      <c:formatCode>0.0</c:formatCode>
                      <c:ptCount val="6"/>
                      <c:pt idx="0" formatCode="General">
                        <c:v>0</c:v>
                      </c:pt>
                      <c:pt idx="1">
                        <c:v>14.2</c:v>
                      </c:pt>
                      <c:pt idx="2">
                        <c:v>17.7</c:v>
                      </c:pt>
                      <c:pt idx="3">
                        <c:v>14.7</c:v>
                      </c:pt>
                      <c:pt idx="4">
                        <c:v>17.2</c:v>
                      </c:pt>
                      <c:pt idx="5">
                        <c:v>18.2</c:v>
                      </c:pt>
                    </c:numCache>
                  </c:numRef>
                </c:yVal>
                <c:smooth val="0"/>
                <c:extLst xmlns:c15="http://schemas.microsoft.com/office/drawing/2012/chart">
                  <c:ext xmlns:c16="http://schemas.microsoft.com/office/drawing/2014/chart" uri="{C3380CC4-5D6E-409C-BE32-E72D297353CC}">
                    <c16:uniqueId val="{0000000B-C42E-4C3E-A269-9224EFE52D1A}"/>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CLRD!$M$2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CLRD!$M$3:$M$8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C42E-4C3E-A269-9224EFE52D1A}"/>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CLRD!$O$2</c15:sqref>
                        </c15:formulaRef>
                      </c:ext>
                    </c:extLst>
                    <c:strCache>
                      <c:ptCount val="1"/>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strRef>
                    <c:extLst xmlns:c15="http://schemas.microsoft.com/office/drawing/2012/chart">
                      <c:ext xmlns:c15="http://schemas.microsoft.com/office/drawing/2012/char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CLRD!$O$3:$O$8</c15:sqref>
                        </c15:formulaRef>
                      </c:ext>
                    </c:extLst>
                    <c:numCache>
                      <c:formatCode>0.0</c:formatCode>
                      <c:ptCount val="6"/>
                      <c:pt idx="0" formatCode="General">
                        <c:v>0</c:v>
                      </c:pt>
                      <c:pt idx="1">
                        <c:v>12.8</c:v>
                      </c:pt>
                      <c:pt idx="2">
                        <c:v>18.399999999999999</c:v>
                      </c:pt>
                      <c:pt idx="3">
                        <c:v>18.600000000000001</c:v>
                      </c:pt>
                      <c:pt idx="4">
                        <c:v>17.8</c:v>
                      </c:pt>
                      <c:pt idx="5">
                        <c:v>18.100000000000001</c:v>
                      </c:pt>
                    </c:numCache>
                  </c:numRef>
                </c:yVal>
                <c:smooth val="0"/>
                <c:extLst xmlns:c15="http://schemas.microsoft.com/office/drawing/2012/chart">
                  <c:ext xmlns:c16="http://schemas.microsoft.com/office/drawing/2014/chart" uri="{C3380CC4-5D6E-409C-BE32-E72D297353CC}">
                    <c16:uniqueId val="{0000000D-C42E-4C3E-A269-9224EFE52D1A}"/>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CLRD!$P$2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CLRD!$A$3:$A$8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CLRD!$P$3:$P$8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C42E-4C3E-A269-9224EFE52D1A}"/>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6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97777561086605E-2"/>
          <c:y val="5.3206109652960035E-2"/>
          <c:w val="0.91454247011693202"/>
          <c:h val="0.8416746864975212"/>
        </c:manualLayout>
      </c:layout>
      <c:barChart>
        <c:barDir val="col"/>
        <c:grouping val="clustered"/>
        <c:varyColors val="0"/>
        <c:ser>
          <c:idx val="0"/>
          <c:order val="0"/>
          <c:spPr>
            <a:solidFill>
              <a:srgbClr val="C00000"/>
            </a:solidFill>
            <a:ln>
              <a:solidFill>
                <a:schemeClr val="tx1"/>
              </a:solidFill>
            </a:ln>
            <a:effectLst/>
          </c:spPr>
          <c:invertIfNegative val="0"/>
          <c:dPt>
            <c:idx val="1"/>
            <c:invertIfNegative val="0"/>
            <c:bubble3D val="0"/>
            <c:spPr>
              <a:pattFill prst="pct70">
                <a:fgClr>
                  <a:schemeClr val="accent2"/>
                </a:fgClr>
                <a:bgClr>
                  <a:schemeClr val="bg1"/>
                </a:bgClr>
              </a:pattFill>
              <a:ln>
                <a:solidFill>
                  <a:schemeClr val="tx1"/>
                </a:solidFill>
              </a:ln>
              <a:effectLst/>
            </c:spPr>
            <c:extLst>
              <c:ext xmlns:c16="http://schemas.microsoft.com/office/drawing/2014/chart" uri="{C3380CC4-5D6E-409C-BE32-E72D297353CC}">
                <c16:uniqueId val="{00000001-106E-4DBC-9B7D-6A169F865A04}"/>
              </c:ext>
            </c:extLst>
          </c:dPt>
          <c:dPt>
            <c:idx val="2"/>
            <c:invertIfNegative val="0"/>
            <c:bubble3D val="0"/>
            <c:spPr>
              <a:solidFill>
                <a:schemeClr val="accent6"/>
              </a:solidFill>
              <a:ln>
                <a:solidFill>
                  <a:schemeClr val="tx1"/>
                </a:solidFill>
              </a:ln>
              <a:effectLst/>
            </c:spPr>
            <c:extLst>
              <c:ext xmlns:c16="http://schemas.microsoft.com/office/drawing/2014/chart" uri="{C3380CC4-5D6E-409C-BE32-E72D297353CC}">
                <c16:uniqueId val="{00000003-106E-4DBC-9B7D-6A169F865A04}"/>
              </c:ext>
            </c:extLst>
          </c:dPt>
          <c:dPt>
            <c:idx val="3"/>
            <c:invertIfNegative val="0"/>
            <c:bubble3D val="0"/>
            <c:spPr>
              <a:pattFill prst="dkDnDiag">
                <a:fgClr>
                  <a:schemeClr val="accent1"/>
                </a:fgClr>
                <a:bgClr>
                  <a:schemeClr val="bg1"/>
                </a:bgClr>
              </a:pattFill>
              <a:ln>
                <a:solidFill>
                  <a:schemeClr val="tx1"/>
                </a:solidFill>
              </a:ln>
              <a:effectLst/>
            </c:spPr>
            <c:extLst>
              <c:ext xmlns:c16="http://schemas.microsoft.com/office/drawing/2014/chart" uri="{C3380CC4-5D6E-409C-BE32-E72D297353CC}">
                <c16:uniqueId val="{00000005-106E-4DBC-9B7D-6A169F865A04}"/>
              </c:ext>
            </c:extLst>
          </c:dPt>
          <c:dPt>
            <c:idx val="4"/>
            <c:invertIfNegative val="0"/>
            <c:bubble3D val="0"/>
            <c:spPr>
              <a:solidFill>
                <a:srgbClr val="7030A0"/>
              </a:solidFill>
              <a:ln>
                <a:solidFill>
                  <a:schemeClr val="tx1"/>
                </a:solidFill>
              </a:ln>
              <a:effectLst/>
            </c:spPr>
            <c:extLst>
              <c:ext xmlns:c16="http://schemas.microsoft.com/office/drawing/2014/chart" uri="{C3380CC4-5D6E-409C-BE32-E72D297353CC}">
                <c16:uniqueId val="{00000007-106E-4DBC-9B7D-6A169F865A04}"/>
              </c:ext>
            </c:extLst>
          </c:dPt>
          <c:errBars>
            <c:errBarType val="both"/>
            <c:errValType val="cust"/>
            <c:noEndCap val="0"/>
            <c:plus>
              <c:numRef>
                <c:f>Asthma!$N$7:$R$7</c:f>
                <c:numCache>
                  <c:formatCode>General</c:formatCode>
                  <c:ptCount val="5"/>
                  <c:pt idx="0">
                    <c:v>2.2030999999999992E-2</c:v>
                  </c:pt>
                  <c:pt idx="1">
                    <c:v>5.559900000000001E-2</c:v>
                  </c:pt>
                  <c:pt idx="2">
                    <c:v>0.123068</c:v>
                  </c:pt>
                  <c:pt idx="3">
                    <c:v>8.2076999999999997E-2</c:v>
                  </c:pt>
                  <c:pt idx="4">
                    <c:v>2.3487999999999988E-2</c:v>
                  </c:pt>
                </c:numCache>
              </c:numRef>
            </c:plus>
            <c:minus>
              <c:numRef>
                <c:f>Asthma!$N$8:$R$8</c:f>
                <c:numCache>
                  <c:formatCode>General</c:formatCode>
                  <c:ptCount val="5"/>
                  <c:pt idx="0">
                    <c:v>2.2030999999999992E-2</c:v>
                  </c:pt>
                  <c:pt idx="1">
                    <c:v>5.559900000000001E-2</c:v>
                  </c:pt>
                  <c:pt idx="2">
                    <c:v>0.123068</c:v>
                  </c:pt>
                  <c:pt idx="3">
                    <c:v>8.2076999999999997E-2</c:v>
                  </c:pt>
                  <c:pt idx="4">
                    <c:v>2.3487999999999988E-2</c:v>
                  </c:pt>
                </c:numCache>
              </c:numRef>
            </c:minus>
            <c:spPr>
              <a:noFill/>
              <a:ln w="9525" cap="flat" cmpd="sng" algn="ctr">
                <a:solidFill>
                  <a:schemeClr val="tx1">
                    <a:lumMod val="65000"/>
                    <a:lumOff val="35000"/>
                  </a:schemeClr>
                </a:solidFill>
                <a:round/>
              </a:ln>
              <a:effectLst/>
            </c:spPr>
          </c:errBars>
          <c:cat>
            <c:strRef>
              <c:f>Asthma!$N$3:$R$3</c:f>
              <c:strCache>
                <c:ptCount val="5"/>
                <c:pt idx="0">
                  <c:v>White</c:v>
                </c:pt>
                <c:pt idx="1">
                  <c:v>Black</c:v>
                </c:pt>
                <c:pt idx="2">
                  <c:v>AIAN</c:v>
                </c:pt>
                <c:pt idx="3">
                  <c:v>API</c:v>
                </c:pt>
                <c:pt idx="4">
                  <c:v>Hispanic</c:v>
                </c:pt>
              </c:strCache>
            </c:strRef>
          </c:cat>
          <c:val>
            <c:numRef>
              <c:f>Asthma!$N$5:$R$5</c:f>
              <c:numCache>
                <c:formatCode>0.0%</c:formatCode>
                <c:ptCount val="5"/>
                <c:pt idx="0">
                  <c:v>0.108322</c:v>
                </c:pt>
                <c:pt idx="1">
                  <c:v>8.9155999999999999E-2</c:v>
                </c:pt>
                <c:pt idx="2">
                  <c:v>6.7377000000000006E-2</c:v>
                </c:pt>
                <c:pt idx="3">
                  <c:v>0.10149599999999999</c:v>
                </c:pt>
                <c:pt idx="4">
                  <c:v>5.8855000000000005E-2</c:v>
                </c:pt>
              </c:numCache>
            </c:numRef>
          </c:val>
          <c:extLst>
            <c:ext xmlns:c16="http://schemas.microsoft.com/office/drawing/2014/chart" uri="{C3380CC4-5D6E-409C-BE32-E72D297353CC}">
              <c16:uniqueId val="{00000008-106E-4DBC-9B7D-6A169F865A04}"/>
            </c:ext>
          </c:extLst>
        </c:ser>
        <c:dLbls>
          <c:showLegendKey val="0"/>
          <c:showVal val="0"/>
          <c:showCatName val="0"/>
          <c:showSerName val="0"/>
          <c:showPercent val="0"/>
          <c:showBubbleSize val="0"/>
        </c:dLbls>
        <c:gapWidth val="44"/>
        <c:overlap val="-27"/>
        <c:axId val="507758032"/>
        <c:axId val="507759992"/>
      </c:barChart>
      <c:catAx>
        <c:axId val="50775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59992"/>
        <c:crosses val="autoZero"/>
        <c:auto val="1"/>
        <c:lblAlgn val="ctr"/>
        <c:lblOffset val="100"/>
        <c:noMultiLvlLbl val="0"/>
      </c:catAx>
      <c:valAx>
        <c:axId val="507759992"/>
        <c:scaling>
          <c:orientation val="minMax"/>
          <c:max val="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5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Diabetes!$B$2</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Diabetes!$A$4:$A$8</c:f>
              <c:numCache>
                <c:formatCode>General</c:formatCode>
                <c:ptCount val="5"/>
                <c:pt idx="0">
                  <c:v>2021</c:v>
                </c:pt>
                <c:pt idx="1">
                  <c:v>2020</c:v>
                </c:pt>
                <c:pt idx="2">
                  <c:v>2019</c:v>
                </c:pt>
                <c:pt idx="3">
                  <c:v>2018</c:v>
                </c:pt>
                <c:pt idx="4">
                  <c:v>2017</c:v>
                </c:pt>
              </c:numCache>
            </c:numRef>
          </c:xVal>
          <c:yVal>
            <c:numRef>
              <c:f>Diabetes!$C$4:$C$8</c:f>
              <c:numCache>
                <c:formatCode>General</c:formatCode>
                <c:ptCount val="5"/>
                <c:pt idx="0">
                  <c:v>22.6</c:v>
                </c:pt>
                <c:pt idx="1">
                  <c:v>23.4</c:v>
                </c:pt>
                <c:pt idx="2">
                  <c:v>20.6</c:v>
                </c:pt>
                <c:pt idx="3">
                  <c:v>19.5</c:v>
                </c:pt>
                <c:pt idx="4">
                  <c:v>17.2</c:v>
                </c:pt>
              </c:numCache>
            </c:numRef>
          </c:yVal>
          <c:smooth val="0"/>
          <c:extLst>
            <c:ext xmlns:c16="http://schemas.microsoft.com/office/drawing/2014/chart" uri="{C3380CC4-5D6E-409C-BE32-E72D297353CC}">
              <c16:uniqueId val="{00000000-636F-4F56-B0D8-D5EFF7531BBE}"/>
            </c:ext>
          </c:extLst>
        </c:ser>
        <c:ser>
          <c:idx val="3"/>
          <c:order val="3"/>
          <c:tx>
            <c:strRef>
              <c:f>Diabetes!$E$2</c:f>
              <c:strCache>
                <c:ptCount val="1"/>
                <c:pt idx="0">
                  <c:v>Black - non-Hispanic</c:v>
                </c:pt>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numRef>
              <c:f>Diabetes!$A$4:$A$8</c:f>
              <c:numCache>
                <c:formatCode>General</c:formatCode>
                <c:ptCount val="5"/>
                <c:pt idx="0">
                  <c:v>2021</c:v>
                </c:pt>
                <c:pt idx="1">
                  <c:v>2020</c:v>
                </c:pt>
                <c:pt idx="2">
                  <c:v>2019</c:v>
                </c:pt>
                <c:pt idx="3">
                  <c:v>2018</c:v>
                </c:pt>
                <c:pt idx="4">
                  <c:v>2017</c:v>
                </c:pt>
              </c:numCache>
            </c:numRef>
          </c:xVal>
          <c:yVal>
            <c:numRef>
              <c:f>Diabetes!$F$4:$F$8</c:f>
              <c:numCache>
                <c:formatCode>General</c:formatCode>
                <c:ptCount val="5"/>
                <c:pt idx="0">
                  <c:v>44.8</c:v>
                </c:pt>
                <c:pt idx="1">
                  <c:v>49.7</c:v>
                </c:pt>
                <c:pt idx="2">
                  <c:v>45.8</c:v>
                </c:pt>
                <c:pt idx="3">
                  <c:v>31.7</c:v>
                </c:pt>
                <c:pt idx="4">
                  <c:v>33.4</c:v>
                </c:pt>
              </c:numCache>
            </c:numRef>
          </c:yVal>
          <c:smooth val="0"/>
          <c:extLst>
            <c:ext xmlns:c16="http://schemas.microsoft.com/office/drawing/2014/chart" uri="{C3380CC4-5D6E-409C-BE32-E72D297353CC}">
              <c16:uniqueId val="{00000001-636F-4F56-B0D8-D5EFF7531BBE}"/>
            </c:ext>
          </c:extLst>
        </c:ser>
        <c:ser>
          <c:idx val="6"/>
          <c:order val="6"/>
          <c:tx>
            <c:strRef>
              <c:f>Diabetes!$H$2</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Diabetes!$A$4:$A$8</c:f>
              <c:numCache>
                <c:formatCode>General</c:formatCode>
                <c:ptCount val="5"/>
                <c:pt idx="0">
                  <c:v>2021</c:v>
                </c:pt>
                <c:pt idx="1">
                  <c:v>2020</c:v>
                </c:pt>
                <c:pt idx="2">
                  <c:v>2019</c:v>
                </c:pt>
                <c:pt idx="3">
                  <c:v>2018</c:v>
                </c:pt>
                <c:pt idx="4">
                  <c:v>2017</c:v>
                </c:pt>
              </c:numCache>
            </c:numRef>
          </c:xVal>
          <c:yVal>
            <c:numRef>
              <c:f>Diabetes!$I$4:$I$8</c:f>
              <c:numCache>
                <c:formatCode>General</c:formatCode>
                <c:ptCount val="5"/>
                <c:pt idx="0">
                  <c:v>26.9</c:v>
                </c:pt>
                <c:pt idx="1">
                  <c:v>49.7</c:v>
                </c:pt>
                <c:pt idx="2">
                  <c:v>42</c:v>
                </c:pt>
                <c:pt idx="3">
                  <c:v>45.1</c:v>
                </c:pt>
                <c:pt idx="4">
                  <c:v>37.299999999999997</c:v>
                </c:pt>
              </c:numCache>
            </c:numRef>
          </c:yVal>
          <c:smooth val="0"/>
          <c:extLst>
            <c:ext xmlns:c16="http://schemas.microsoft.com/office/drawing/2014/chart" uri="{C3380CC4-5D6E-409C-BE32-E72D297353CC}">
              <c16:uniqueId val="{00000002-636F-4F56-B0D8-D5EFF7531BBE}"/>
            </c:ext>
          </c:extLst>
        </c:ser>
        <c:ser>
          <c:idx val="9"/>
          <c:order val="9"/>
          <c:tx>
            <c:strRef>
              <c:f>Diabetes!$K$2</c:f>
              <c:strCache>
                <c:ptCount val="1"/>
                <c:pt idx="0">
                  <c:v>API - non-Hispanic</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f>Diabetes!$A$4:$A$8</c:f>
              <c:numCache>
                <c:formatCode>General</c:formatCode>
                <c:ptCount val="5"/>
                <c:pt idx="0">
                  <c:v>2021</c:v>
                </c:pt>
                <c:pt idx="1">
                  <c:v>2020</c:v>
                </c:pt>
                <c:pt idx="2">
                  <c:v>2019</c:v>
                </c:pt>
                <c:pt idx="3">
                  <c:v>2018</c:v>
                </c:pt>
                <c:pt idx="4">
                  <c:v>2017</c:v>
                </c:pt>
              </c:numCache>
            </c:numRef>
          </c:xVal>
          <c:yVal>
            <c:numRef>
              <c:f>Diabetes!$L$4:$L$8</c:f>
              <c:numCache>
                <c:formatCode>General</c:formatCode>
                <c:ptCount val="5"/>
                <c:pt idx="0">
                  <c:v>21</c:v>
                </c:pt>
                <c:pt idx="1">
                  <c:v>27</c:v>
                </c:pt>
                <c:pt idx="2">
                  <c:v>31.8</c:v>
                </c:pt>
                <c:pt idx="3">
                  <c:v>16.8</c:v>
                </c:pt>
                <c:pt idx="4">
                  <c:v>19.3</c:v>
                </c:pt>
              </c:numCache>
            </c:numRef>
          </c:yVal>
          <c:smooth val="0"/>
          <c:extLst>
            <c:ext xmlns:c16="http://schemas.microsoft.com/office/drawing/2014/chart" uri="{C3380CC4-5D6E-409C-BE32-E72D297353CC}">
              <c16:uniqueId val="{00000003-636F-4F56-B0D8-D5EFF7531BBE}"/>
            </c:ext>
          </c:extLst>
        </c:ser>
        <c:ser>
          <c:idx val="12"/>
          <c:order val="12"/>
          <c:tx>
            <c:strRef>
              <c:f>Diabetes!$N$2</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Diabetes!$A$4:$A$8</c:f>
              <c:numCache>
                <c:formatCode>General</c:formatCode>
                <c:ptCount val="5"/>
                <c:pt idx="0">
                  <c:v>2021</c:v>
                </c:pt>
                <c:pt idx="1">
                  <c:v>2020</c:v>
                </c:pt>
                <c:pt idx="2">
                  <c:v>2019</c:v>
                </c:pt>
                <c:pt idx="3">
                  <c:v>2018</c:v>
                </c:pt>
                <c:pt idx="4">
                  <c:v>2017</c:v>
                </c:pt>
              </c:numCache>
            </c:numRef>
          </c:xVal>
          <c:yVal>
            <c:numRef>
              <c:f>Diabetes!$O$4:$O$8</c:f>
              <c:numCache>
                <c:formatCode>General</c:formatCode>
                <c:ptCount val="5"/>
                <c:pt idx="0">
                  <c:v>25</c:v>
                </c:pt>
                <c:pt idx="1">
                  <c:v>25.5</c:v>
                </c:pt>
                <c:pt idx="2">
                  <c:v>29.1</c:v>
                </c:pt>
                <c:pt idx="3">
                  <c:v>17.8</c:v>
                </c:pt>
                <c:pt idx="4">
                  <c:v>21.4</c:v>
                </c:pt>
              </c:numCache>
            </c:numRef>
          </c:yVal>
          <c:smooth val="0"/>
          <c:extLst>
            <c:ext xmlns:c16="http://schemas.microsoft.com/office/drawing/2014/chart" uri="{C3380CC4-5D6E-409C-BE32-E72D297353CC}">
              <c16:uniqueId val="{00000004-636F-4F56-B0D8-D5EFF7531BBE}"/>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Diabetes!$C$2</c15:sqref>
                        </c15:formulaRef>
                      </c:ext>
                    </c:extLst>
                    <c:strCache>
                      <c:ptCount val="1"/>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extLst>
                      <c:ex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c:ext uri="{02D57815-91ED-43cb-92C2-25804820EDAC}">
                        <c15:formulaRef>
                          <c15:sqref>Diabetes!$C$3:$C$8</c15:sqref>
                        </c15:formulaRef>
                      </c:ext>
                    </c:extLst>
                    <c:numCache>
                      <c:formatCode>General</c:formatCode>
                      <c:ptCount val="6"/>
                      <c:pt idx="0">
                        <c:v>0</c:v>
                      </c:pt>
                      <c:pt idx="1">
                        <c:v>22.6</c:v>
                      </c:pt>
                      <c:pt idx="2">
                        <c:v>23.4</c:v>
                      </c:pt>
                      <c:pt idx="3">
                        <c:v>20.6</c:v>
                      </c:pt>
                      <c:pt idx="4">
                        <c:v>19.5</c:v>
                      </c:pt>
                      <c:pt idx="5">
                        <c:v>17.2</c:v>
                      </c:pt>
                    </c:numCache>
                  </c:numRef>
                </c:yVal>
                <c:smooth val="0"/>
                <c:extLst>
                  <c:ext xmlns:c16="http://schemas.microsoft.com/office/drawing/2014/chart" uri="{C3380CC4-5D6E-409C-BE32-E72D297353CC}">
                    <c16:uniqueId val="{00000005-636F-4F56-B0D8-D5EFF7531BBE}"/>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Diabetes!$D$2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Diabetes!$D$3:$D$8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636F-4F56-B0D8-D5EFF7531BBE}"/>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Diabetes!$F$2</c15:sqref>
                        </c15:formulaRef>
                      </c:ext>
                    </c:extLst>
                    <c:strCache>
                      <c:ptCount val="1"/>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Diabetes!$F$3:$F$8</c15:sqref>
                        </c15:formulaRef>
                      </c:ext>
                    </c:extLst>
                    <c:numCache>
                      <c:formatCode>General</c:formatCode>
                      <c:ptCount val="6"/>
                      <c:pt idx="0">
                        <c:v>0</c:v>
                      </c:pt>
                      <c:pt idx="1">
                        <c:v>44.8</c:v>
                      </c:pt>
                      <c:pt idx="2">
                        <c:v>49.7</c:v>
                      </c:pt>
                      <c:pt idx="3">
                        <c:v>45.8</c:v>
                      </c:pt>
                      <c:pt idx="4">
                        <c:v>31.7</c:v>
                      </c:pt>
                      <c:pt idx="5">
                        <c:v>33.4</c:v>
                      </c:pt>
                    </c:numCache>
                  </c:numRef>
                </c:yVal>
                <c:smooth val="0"/>
                <c:extLst xmlns:c15="http://schemas.microsoft.com/office/drawing/2012/chart">
                  <c:ext xmlns:c16="http://schemas.microsoft.com/office/drawing/2014/chart" uri="{C3380CC4-5D6E-409C-BE32-E72D297353CC}">
                    <c16:uniqueId val="{00000007-636F-4F56-B0D8-D5EFF7531BBE}"/>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Diabetes!$G$2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Diabetes!$G$3:$G$8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636F-4F56-B0D8-D5EFF7531BBE}"/>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Diabetes!$I$2</c15:sqref>
                        </c15:formulaRef>
                      </c:ext>
                    </c:extLst>
                    <c:strCache>
                      <c:ptCount val="1"/>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strRef>
                    <c:extLst xmlns:c15="http://schemas.microsoft.com/office/drawing/2012/chart">
                      <c:ext xmlns:c15="http://schemas.microsoft.com/office/drawing/2012/char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Diabetes!$I$3:$I$8</c15:sqref>
                        </c15:formulaRef>
                      </c:ext>
                    </c:extLst>
                    <c:numCache>
                      <c:formatCode>General</c:formatCode>
                      <c:ptCount val="6"/>
                      <c:pt idx="0">
                        <c:v>0</c:v>
                      </c:pt>
                      <c:pt idx="1">
                        <c:v>26.9</c:v>
                      </c:pt>
                      <c:pt idx="2">
                        <c:v>49.7</c:v>
                      </c:pt>
                      <c:pt idx="3">
                        <c:v>42</c:v>
                      </c:pt>
                      <c:pt idx="4">
                        <c:v>45.1</c:v>
                      </c:pt>
                      <c:pt idx="5">
                        <c:v>37.299999999999997</c:v>
                      </c:pt>
                    </c:numCache>
                  </c:numRef>
                </c:yVal>
                <c:smooth val="0"/>
                <c:extLst xmlns:c15="http://schemas.microsoft.com/office/drawing/2012/chart">
                  <c:ext xmlns:c16="http://schemas.microsoft.com/office/drawing/2014/chart" uri="{C3380CC4-5D6E-409C-BE32-E72D297353CC}">
                    <c16:uniqueId val="{00000009-636F-4F56-B0D8-D5EFF7531BBE}"/>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Diabetes!$J$2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Diabetes!$J$3:$J$8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636F-4F56-B0D8-D5EFF7531BBE}"/>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Diabetes!$L$2</c15:sqref>
                        </c15:formulaRef>
                      </c:ext>
                    </c:extLst>
                    <c:strCache>
                      <c:ptCount val="1"/>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strRef>
                    <c:extLst xmlns:c15="http://schemas.microsoft.com/office/drawing/2012/chart">
                      <c:ext xmlns:c15="http://schemas.microsoft.com/office/drawing/2012/char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Diabetes!$L$3:$L$8</c15:sqref>
                        </c15:formulaRef>
                      </c:ext>
                    </c:extLst>
                    <c:numCache>
                      <c:formatCode>General</c:formatCode>
                      <c:ptCount val="6"/>
                      <c:pt idx="0">
                        <c:v>0</c:v>
                      </c:pt>
                      <c:pt idx="1">
                        <c:v>21</c:v>
                      </c:pt>
                      <c:pt idx="2">
                        <c:v>27</c:v>
                      </c:pt>
                      <c:pt idx="3">
                        <c:v>31.8</c:v>
                      </c:pt>
                      <c:pt idx="4">
                        <c:v>16.8</c:v>
                      </c:pt>
                      <c:pt idx="5">
                        <c:v>19.3</c:v>
                      </c:pt>
                    </c:numCache>
                  </c:numRef>
                </c:yVal>
                <c:smooth val="0"/>
                <c:extLst xmlns:c15="http://schemas.microsoft.com/office/drawing/2012/chart">
                  <c:ext xmlns:c16="http://schemas.microsoft.com/office/drawing/2014/chart" uri="{C3380CC4-5D6E-409C-BE32-E72D297353CC}">
                    <c16:uniqueId val="{0000000B-636F-4F56-B0D8-D5EFF7531BBE}"/>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Diabetes!$M$2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Diabetes!$M$3:$M$8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636F-4F56-B0D8-D5EFF7531BBE}"/>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Diabetes!$O$2</c15:sqref>
                        </c15:formulaRef>
                      </c:ext>
                    </c:extLst>
                    <c:strCache>
                      <c:ptCount val="1"/>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strRef>
                    <c:extLst xmlns:c15="http://schemas.microsoft.com/office/drawing/2012/chart">
                      <c:ext xmlns:c15="http://schemas.microsoft.com/office/drawing/2012/char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Diabetes!$O$3:$O$8</c15:sqref>
                        </c15:formulaRef>
                      </c:ext>
                    </c:extLst>
                    <c:numCache>
                      <c:formatCode>General</c:formatCode>
                      <c:ptCount val="6"/>
                      <c:pt idx="0">
                        <c:v>0</c:v>
                      </c:pt>
                      <c:pt idx="1">
                        <c:v>25</c:v>
                      </c:pt>
                      <c:pt idx="2">
                        <c:v>25.5</c:v>
                      </c:pt>
                      <c:pt idx="3">
                        <c:v>29.1</c:v>
                      </c:pt>
                      <c:pt idx="4">
                        <c:v>17.8</c:v>
                      </c:pt>
                      <c:pt idx="5">
                        <c:v>21.4</c:v>
                      </c:pt>
                    </c:numCache>
                  </c:numRef>
                </c:yVal>
                <c:smooth val="0"/>
                <c:extLst xmlns:c15="http://schemas.microsoft.com/office/drawing/2012/chart">
                  <c:ext xmlns:c16="http://schemas.microsoft.com/office/drawing/2014/chart" uri="{C3380CC4-5D6E-409C-BE32-E72D297353CC}">
                    <c16:uniqueId val="{0000000D-636F-4F56-B0D8-D5EFF7531BBE}"/>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Diabetes!$P$2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Diabetes!$A$3:$A$8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Diabetes!$P$3:$P$8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636F-4F56-B0D8-D5EFF7531BBE}"/>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6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97777561086605E-2"/>
          <c:y val="5.3206109652960035E-2"/>
          <c:w val="0.91454247011693202"/>
          <c:h val="0.8416746864975212"/>
        </c:manualLayout>
      </c:layout>
      <c:barChart>
        <c:barDir val="col"/>
        <c:grouping val="clustered"/>
        <c:varyColors val="0"/>
        <c:ser>
          <c:idx val="0"/>
          <c:order val="0"/>
          <c:spPr>
            <a:solidFill>
              <a:srgbClr val="C00000"/>
            </a:solidFill>
            <a:ln>
              <a:solidFill>
                <a:schemeClr val="tx1"/>
              </a:solidFill>
            </a:ln>
            <a:effectLst/>
          </c:spPr>
          <c:invertIfNegative val="0"/>
          <c:dPt>
            <c:idx val="1"/>
            <c:invertIfNegative val="0"/>
            <c:bubble3D val="0"/>
            <c:spPr>
              <a:pattFill prst="pct70">
                <a:fgClr>
                  <a:schemeClr val="accent2"/>
                </a:fgClr>
                <a:bgClr>
                  <a:schemeClr val="bg1"/>
                </a:bgClr>
              </a:pattFill>
              <a:ln>
                <a:solidFill>
                  <a:schemeClr val="tx1"/>
                </a:solidFill>
              </a:ln>
              <a:effectLst/>
            </c:spPr>
            <c:extLst>
              <c:ext xmlns:c16="http://schemas.microsoft.com/office/drawing/2014/chart" uri="{C3380CC4-5D6E-409C-BE32-E72D297353CC}">
                <c16:uniqueId val="{00000001-41E1-4CC0-97A2-8598CF8DA072}"/>
              </c:ext>
            </c:extLst>
          </c:dPt>
          <c:dPt>
            <c:idx val="2"/>
            <c:invertIfNegative val="0"/>
            <c:bubble3D val="0"/>
            <c:spPr>
              <a:solidFill>
                <a:schemeClr val="accent6"/>
              </a:solidFill>
              <a:ln>
                <a:solidFill>
                  <a:schemeClr val="tx1"/>
                </a:solidFill>
              </a:ln>
              <a:effectLst/>
            </c:spPr>
            <c:extLst>
              <c:ext xmlns:c16="http://schemas.microsoft.com/office/drawing/2014/chart" uri="{C3380CC4-5D6E-409C-BE32-E72D297353CC}">
                <c16:uniqueId val="{00000003-41E1-4CC0-97A2-8598CF8DA072}"/>
              </c:ext>
            </c:extLst>
          </c:dPt>
          <c:dPt>
            <c:idx val="3"/>
            <c:invertIfNegative val="0"/>
            <c:bubble3D val="0"/>
            <c:spPr>
              <a:pattFill prst="dkDnDiag">
                <a:fgClr>
                  <a:schemeClr val="accent1"/>
                </a:fgClr>
                <a:bgClr>
                  <a:schemeClr val="bg1"/>
                </a:bgClr>
              </a:pattFill>
              <a:ln>
                <a:solidFill>
                  <a:schemeClr val="tx1"/>
                </a:solidFill>
              </a:ln>
              <a:effectLst/>
            </c:spPr>
            <c:extLst>
              <c:ext xmlns:c16="http://schemas.microsoft.com/office/drawing/2014/chart" uri="{C3380CC4-5D6E-409C-BE32-E72D297353CC}">
                <c16:uniqueId val="{00000005-41E1-4CC0-97A2-8598CF8DA072}"/>
              </c:ext>
            </c:extLst>
          </c:dPt>
          <c:dPt>
            <c:idx val="4"/>
            <c:invertIfNegative val="0"/>
            <c:bubble3D val="0"/>
            <c:spPr>
              <a:solidFill>
                <a:srgbClr val="7030A0"/>
              </a:solidFill>
              <a:ln>
                <a:solidFill>
                  <a:schemeClr val="tx1"/>
                </a:solidFill>
              </a:ln>
              <a:effectLst/>
            </c:spPr>
            <c:extLst>
              <c:ext xmlns:c16="http://schemas.microsoft.com/office/drawing/2014/chart" uri="{C3380CC4-5D6E-409C-BE32-E72D297353CC}">
                <c16:uniqueId val="{00000007-41E1-4CC0-97A2-8598CF8DA072}"/>
              </c:ext>
            </c:extLst>
          </c:dPt>
          <c:errBars>
            <c:errBarType val="both"/>
            <c:errValType val="cust"/>
            <c:noEndCap val="0"/>
            <c:plus>
              <c:numRef>
                <c:f>Diabetes!$N$7:$R$7</c:f>
                <c:numCache>
                  <c:formatCode>General</c:formatCode>
                  <c:ptCount val="5"/>
                  <c:pt idx="0">
                    <c:v>1.9534000000000003E-2</c:v>
                  </c:pt>
                  <c:pt idx="1">
                    <c:v>5.4307999999999981E-2</c:v>
                  </c:pt>
                  <c:pt idx="2">
                    <c:v>0.17865400000000001</c:v>
                  </c:pt>
                  <c:pt idx="3">
                    <c:v>8.5241999999999998E-2</c:v>
                  </c:pt>
                  <c:pt idx="4">
                    <c:v>3.7358000000000009E-2</c:v>
                  </c:pt>
                </c:numCache>
              </c:numRef>
            </c:plus>
            <c:minus>
              <c:numRef>
                <c:f>Diabetes!$N$8:$R$8</c:f>
                <c:numCache>
                  <c:formatCode>General</c:formatCode>
                  <c:ptCount val="5"/>
                  <c:pt idx="0">
                    <c:v>1.9534000000000003E-2</c:v>
                  </c:pt>
                  <c:pt idx="1">
                    <c:v>5.4307999999999981E-2</c:v>
                  </c:pt>
                  <c:pt idx="2">
                    <c:v>0.17865400000000001</c:v>
                  </c:pt>
                  <c:pt idx="3">
                    <c:v>8.5241999999999998E-2</c:v>
                  </c:pt>
                  <c:pt idx="4">
                    <c:v>3.7358000000000009E-2</c:v>
                  </c:pt>
                </c:numCache>
              </c:numRef>
            </c:minus>
            <c:spPr>
              <a:noFill/>
              <a:ln w="9525" cap="flat" cmpd="sng" algn="ctr">
                <a:solidFill>
                  <a:schemeClr val="tx1">
                    <a:lumMod val="65000"/>
                    <a:lumOff val="35000"/>
                  </a:schemeClr>
                </a:solidFill>
                <a:round/>
              </a:ln>
              <a:effectLst/>
            </c:spPr>
          </c:errBars>
          <c:cat>
            <c:strRef>
              <c:f>Diabetes!$N$3:$R$3</c:f>
              <c:strCache>
                <c:ptCount val="5"/>
                <c:pt idx="0">
                  <c:v>White</c:v>
                </c:pt>
                <c:pt idx="1">
                  <c:v>Black</c:v>
                </c:pt>
                <c:pt idx="2">
                  <c:v>AIAN</c:v>
                </c:pt>
                <c:pt idx="3">
                  <c:v>API</c:v>
                </c:pt>
                <c:pt idx="4">
                  <c:v>Hispanic</c:v>
                </c:pt>
              </c:strCache>
            </c:strRef>
          </c:cat>
          <c:val>
            <c:numRef>
              <c:f>Diabetes!$N$5:$R$5</c:f>
              <c:numCache>
                <c:formatCode>0.0%</c:formatCode>
                <c:ptCount val="5"/>
                <c:pt idx="0">
                  <c:v>0.116869</c:v>
                </c:pt>
                <c:pt idx="1">
                  <c:v>0.117589</c:v>
                </c:pt>
                <c:pt idx="2">
                  <c:v>0.185672</c:v>
                </c:pt>
                <c:pt idx="3">
                  <c:v>0.14532100000000001</c:v>
                </c:pt>
                <c:pt idx="4">
                  <c:v>0.121091</c:v>
                </c:pt>
              </c:numCache>
            </c:numRef>
          </c:val>
          <c:extLst>
            <c:ext xmlns:c16="http://schemas.microsoft.com/office/drawing/2014/chart" uri="{C3380CC4-5D6E-409C-BE32-E72D297353CC}">
              <c16:uniqueId val="{00000008-41E1-4CC0-97A2-8598CF8DA072}"/>
            </c:ext>
          </c:extLst>
        </c:ser>
        <c:dLbls>
          <c:showLegendKey val="0"/>
          <c:showVal val="0"/>
          <c:showCatName val="0"/>
          <c:showSerName val="0"/>
          <c:showPercent val="0"/>
          <c:showBubbleSize val="0"/>
        </c:dLbls>
        <c:gapWidth val="44"/>
        <c:overlap val="-27"/>
        <c:axId val="507763520"/>
        <c:axId val="507763912"/>
      </c:barChart>
      <c:catAx>
        <c:axId val="50776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63912"/>
        <c:crosses val="autoZero"/>
        <c:auto val="1"/>
        <c:lblAlgn val="ctr"/>
        <c:lblOffset val="100"/>
        <c:noMultiLvlLbl val="0"/>
      </c:catAx>
      <c:valAx>
        <c:axId val="507763912"/>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635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Homicide!$B$2</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Homicide!$A$4:$A$8</c:f>
              <c:numCache>
                <c:formatCode>General</c:formatCode>
                <c:ptCount val="5"/>
                <c:pt idx="0">
                  <c:v>2021</c:v>
                </c:pt>
                <c:pt idx="1">
                  <c:v>2020</c:v>
                </c:pt>
                <c:pt idx="2">
                  <c:v>2019</c:v>
                </c:pt>
                <c:pt idx="3">
                  <c:v>2018</c:v>
                </c:pt>
                <c:pt idx="4">
                  <c:v>2017</c:v>
                </c:pt>
              </c:numCache>
            </c:numRef>
          </c:xVal>
          <c:yVal>
            <c:numRef>
              <c:f>Homicide!$C$4:$C$8</c:f>
              <c:numCache>
                <c:formatCode>0.0</c:formatCode>
                <c:ptCount val="5"/>
                <c:pt idx="0">
                  <c:v>4.5999999999999996</c:v>
                </c:pt>
                <c:pt idx="1">
                  <c:v>4.8</c:v>
                </c:pt>
                <c:pt idx="2">
                  <c:v>4.4000000000000004</c:v>
                </c:pt>
                <c:pt idx="3">
                  <c:v>4.5</c:v>
                </c:pt>
                <c:pt idx="4">
                  <c:v>4.8</c:v>
                </c:pt>
              </c:numCache>
            </c:numRef>
          </c:yVal>
          <c:smooth val="0"/>
          <c:extLst>
            <c:ext xmlns:c16="http://schemas.microsoft.com/office/drawing/2014/chart" uri="{C3380CC4-5D6E-409C-BE32-E72D297353CC}">
              <c16:uniqueId val="{00000000-EFB1-4D99-A9C6-482B126F7EFB}"/>
            </c:ext>
          </c:extLst>
        </c:ser>
        <c:ser>
          <c:idx val="3"/>
          <c:order val="3"/>
          <c:tx>
            <c:strRef>
              <c:f>Homicide!$E$2</c:f>
              <c:strCache>
                <c:ptCount val="1"/>
                <c:pt idx="0">
                  <c:v>Black - non-Hispanic</c:v>
                </c:pt>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numRef>
              <c:f>Homicide!$A$4:$A$8</c:f>
              <c:numCache>
                <c:formatCode>General</c:formatCode>
                <c:ptCount val="5"/>
                <c:pt idx="0">
                  <c:v>2021</c:v>
                </c:pt>
                <c:pt idx="1">
                  <c:v>2020</c:v>
                </c:pt>
                <c:pt idx="2">
                  <c:v>2019</c:v>
                </c:pt>
                <c:pt idx="3">
                  <c:v>2018</c:v>
                </c:pt>
                <c:pt idx="4">
                  <c:v>2017</c:v>
                </c:pt>
              </c:numCache>
            </c:numRef>
          </c:xVal>
          <c:yVal>
            <c:numRef>
              <c:f>Homicide!$F$4:$F$8</c:f>
              <c:numCache>
                <c:formatCode>0.0</c:formatCode>
                <c:ptCount val="5"/>
                <c:pt idx="0">
                  <c:v>38.299999999999997</c:v>
                </c:pt>
                <c:pt idx="1">
                  <c:v>30.7</c:v>
                </c:pt>
                <c:pt idx="2">
                  <c:v>16.100000000000001</c:v>
                </c:pt>
                <c:pt idx="3">
                  <c:v>30.9</c:v>
                </c:pt>
                <c:pt idx="4">
                  <c:v>27.5</c:v>
                </c:pt>
              </c:numCache>
            </c:numRef>
          </c:yVal>
          <c:smooth val="0"/>
          <c:extLst>
            <c:ext xmlns:c16="http://schemas.microsoft.com/office/drawing/2014/chart" uri="{C3380CC4-5D6E-409C-BE32-E72D297353CC}">
              <c16:uniqueId val="{00000001-EFB1-4D99-A9C6-482B126F7EFB}"/>
            </c:ext>
          </c:extLst>
        </c:ser>
        <c:ser>
          <c:idx val="6"/>
          <c:order val="6"/>
          <c:tx>
            <c:strRef>
              <c:f>Homicide!$H$2</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Homicide!$A$4:$A$8</c:f>
              <c:numCache>
                <c:formatCode>General</c:formatCode>
                <c:ptCount val="5"/>
                <c:pt idx="0">
                  <c:v>2021</c:v>
                </c:pt>
                <c:pt idx="1">
                  <c:v>2020</c:v>
                </c:pt>
                <c:pt idx="2">
                  <c:v>2019</c:v>
                </c:pt>
                <c:pt idx="3">
                  <c:v>2018</c:v>
                </c:pt>
                <c:pt idx="4">
                  <c:v>2017</c:v>
                </c:pt>
              </c:numCache>
            </c:numRef>
          </c:xVal>
          <c:yVal>
            <c:numRef>
              <c:f>Homicide!$I$4:$I$8</c:f>
              <c:numCache>
                <c:formatCode>0.0</c:formatCode>
                <c:ptCount val="5"/>
                <c:pt idx="0">
                  <c:v>5.2</c:v>
                </c:pt>
                <c:pt idx="1">
                  <c:v>9.9</c:v>
                </c:pt>
                <c:pt idx="2">
                  <c:v>10.9</c:v>
                </c:pt>
                <c:pt idx="3">
                  <c:v>9.5</c:v>
                </c:pt>
                <c:pt idx="4">
                  <c:v>5.8</c:v>
                </c:pt>
              </c:numCache>
            </c:numRef>
          </c:yVal>
          <c:smooth val="0"/>
          <c:extLst>
            <c:ext xmlns:c16="http://schemas.microsoft.com/office/drawing/2014/chart" uri="{C3380CC4-5D6E-409C-BE32-E72D297353CC}">
              <c16:uniqueId val="{00000002-EFB1-4D99-A9C6-482B126F7EFB}"/>
            </c:ext>
          </c:extLst>
        </c:ser>
        <c:ser>
          <c:idx val="9"/>
          <c:order val="9"/>
          <c:tx>
            <c:strRef>
              <c:f>Homicide!$K$2</c:f>
              <c:strCache>
                <c:ptCount val="1"/>
                <c:pt idx="0">
                  <c:v>API - non-Hispanic</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f>Homicide!$A$4:$A$8</c:f>
              <c:numCache>
                <c:formatCode>General</c:formatCode>
                <c:ptCount val="5"/>
                <c:pt idx="0">
                  <c:v>2021</c:v>
                </c:pt>
                <c:pt idx="1">
                  <c:v>2020</c:v>
                </c:pt>
                <c:pt idx="2">
                  <c:v>2019</c:v>
                </c:pt>
                <c:pt idx="3">
                  <c:v>2018</c:v>
                </c:pt>
                <c:pt idx="4">
                  <c:v>2017</c:v>
                </c:pt>
              </c:numCache>
            </c:numRef>
          </c:xVal>
          <c:yVal>
            <c:numRef>
              <c:f>Homicide!$L$4:$L$8</c:f>
              <c:numCache>
                <c:formatCode>0.0</c:formatCode>
                <c:ptCount val="5"/>
                <c:pt idx="0">
                  <c:v>1.5</c:v>
                </c:pt>
                <c:pt idx="1">
                  <c:v>3.4</c:v>
                </c:pt>
                <c:pt idx="2">
                  <c:v>2.9</c:v>
                </c:pt>
                <c:pt idx="3">
                  <c:v>2.7</c:v>
                </c:pt>
                <c:pt idx="4">
                  <c:v>4.8</c:v>
                </c:pt>
              </c:numCache>
            </c:numRef>
          </c:yVal>
          <c:smooth val="0"/>
          <c:extLst>
            <c:ext xmlns:c16="http://schemas.microsoft.com/office/drawing/2014/chart" uri="{C3380CC4-5D6E-409C-BE32-E72D297353CC}">
              <c16:uniqueId val="{00000003-EFB1-4D99-A9C6-482B126F7EFB}"/>
            </c:ext>
          </c:extLst>
        </c:ser>
        <c:ser>
          <c:idx val="12"/>
          <c:order val="12"/>
          <c:tx>
            <c:strRef>
              <c:f>Homicide!$N$2</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Homicide!$A$4:$A$8</c:f>
              <c:numCache>
                <c:formatCode>General</c:formatCode>
                <c:ptCount val="5"/>
                <c:pt idx="0">
                  <c:v>2021</c:v>
                </c:pt>
                <c:pt idx="1">
                  <c:v>2020</c:v>
                </c:pt>
                <c:pt idx="2">
                  <c:v>2019</c:v>
                </c:pt>
                <c:pt idx="3">
                  <c:v>2018</c:v>
                </c:pt>
                <c:pt idx="4">
                  <c:v>2017</c:v>
                </c:pt>
              </c:numCache>
            </c:numRef>
          </c:xVal>
          <c:yVal>
            <c:numRef>
              <c:f>Homicide!$O$4:$O$8</c:f>
              <c:numCache>
                <c:formatCode>0.0</c:formatCode>
                <c:ptCount val="5"/>
                <c:pt idx="0">
                  <c:v>6.9</c:v>
                </c:pt>
                <c:pt idx="1">
                  <c:v>5</c:v>
                </c:pt>
                <c:pt idx="2">
                  <c:v>4.0999999999999996</c:v>
                </c:pt>
                <c:pt idx="3">
                  <c:v>6.3</c:v>
                </c:pt>
                <c:pt idx="4">
                  <c:v>5.9</c:v>
                </c:pt>
              </c:numCache>
            </c:numRef>
          </c:yVal>
          <c:smooth val="0"/>
          <c:extLst>
            <c:ext xmlns:c16="http://schemas.microsoft.com/office/drawing/2014/chart" uri="{C3380CC4-5D6E-409C-BE32-E72D297353CC}">
              <c16:uniqueId val="{00000004-EFB1-4D99-A9C6-482B126F7EFB}"/>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Homicide!$C$2</c15:sqref>
                        </c15:formulaRef>
                      </c:ext>
                    </c:extLst>
                    <c:strCache>
                      <c:ptCount val="1"/>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extLst>
                      <c:ex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c:ext uri="{02D57815-91ED-43cb-92C2-25804820EDAC}">
                        <c15:formulaRef>
                          <c15:sqref>Homicide!$C$3:$C$8</c15:sqref>
                        </c15:formulaRef>
                      </c:ext>
                    </c:extLst>
                    <c:numCache>
                      <c:formatCode>0.0</c:formatCode>
                      <c:ptCount val="6"/>
                      <c:pt idx="0" formatCode="General">
                        <c:v>0</c:v>
                      </c:pt>
                      <c:pt idx="1">
                        <c:v>4.5999999999999996</c:v>
                      </c:pt>
                      <c:pt idx="2">
                        <c:v>4.8</c:v>
                      </c:pt>
                      <c:pt idx="3">
                        <c:v>4.4000000000000004</c:v>
                      </c:pt>
                      <c:pt idx="4">
                        <c:v>4.5</c:v>
                      </c:pt>
                      <c:pt idx="5">
                        <c:v>4.8</c:v>
                      </c:pt>
                    </c:numCache>
                  </c:numRef>
                </c:yVal>
                <c:smooth val="0"/>
                <c:extLst>
                  <c:ext xmlns:c16="http://schemas.microsoft.com/office/drawing/2014/chart" uri="{C3380CC4-5D6E-409C-BE32-E72D297353CC}">
                    <c16:uniqueId val="{00000005-EFB1-4D99-A9C6-482B126F7EFB}"/>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Homicide!$D$2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Homicide!$D$3:$D$8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EFB1-4D99-A9C6-482B126F7EFB}"/>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Homicide!$F$2</c15:sqref>
                        </c15:formulaRef>
                      </c:ext>
                    </c:extLst>
                    <c:strCache>
                      <c:ptCount val="1"/>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Homicide!$F$3:$F$8</c15:sqref>
                        </c15:formulaRef>
                      </c:ext>
                    </c:extLst>
                    <c:numCache>
                      <c:formatCode>0.0</c:formatCode>
                      <c:ptCount val="6"/>
                      <c:pt idx="0" formatCode="General">
                        <c:v>0</c:v>
                      </c:pt>
                      <c:pt idx="1">
                        <c:v>38.299999999999997</c:v>
                      </c:pt>
                      <c:pt idx="2">
                        <c:v>30.7</c:v>
                      </c:pt>
                      <c:pt idx="3">
                        <c:v>16.100000000000001</c:v>
                      </c:pt>
                      <c:pt idx="4">
                        <c:v>30.9</c:v>
                      </c:pt>
                      <c:pt idx="5">
                        <c:v>27.5</c:v>
                      </c:pt>
                    </c:numCache>
                  </c:numRef>
                </c:yVal>
                <c:smooth val="0"/>
                <c:extLst xmlns:c15="http://schemas.microsoft.com/office/drawing/2012/chart">
                  <c:ext xmlns:c16="http://schemas.microsoft.com/office/drawing/2014/chart" uri="{C3380CC4-5D6E-409C-BE32-E72D297353CC}">
                    <c16:uniqueId val="{00000007-EFB1-4D99-A9C6-482B126F7EFB}"/>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Homicide!$G$2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Homicide!$G$3:$G$8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EFB1-4D99-A9C6-482B126F7EFB}"/>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Homicide!$I$2</c15:sqref>
                        </c15:formulaRef>
                      </c:ext>
                    </c:extLst>
                    <c:strCache>
                      <c:ptCount val="1"/>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strRef>
                    <c:extLst xmlns:c15="http://schemas.microsoft.com/office/drawing/2012/chart">
                      <c:ext xmlns:c15="http://schemas.microsoft.com/office/drawing/2012/char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Homicide!$I$3:$I$8</c15:sqref>
                        </c15:formulaRef>
                      </c:ext>
                    </c:extLst>
                    <c:numCache>
                      <c:formatCode>0.0</c:formatCode>
                      <c:ptCount val="6"/>
                      <c:pt idx="0" formatCode="General">
                        <c:v>0</c:v>
                      </c:pt>
                      <c:pt idx="1">
                        <c:v>5.2</c:v>
                      </c:pt>
                      <c:pt idx="2">
                        <c:v>9.9</c:v>
                      </c:pt>
                      <c:pt idx="3">
                        <c:v>10.9</c:v>
                      </c:pt>
                      <c:pt idx="4">
                        <c:v>9.5</c:v>
                      </c:pt>
                      <c:pt idx="5">
                        <c:v>5.8</c:v>
                      </c:pt>
                    </c:numCache>
                  </c:numRef>
                </c:yVal>
                <c:smooth val="0"/>
                <c:extLst xmlns:c15="http://schemas.microsoft.com/office/drawing/2012/chart">
                  <c:ext xmlns:c16="http://schemas.microsoft.com/office/drawing/2014/chart" uri="{C3380CC4-5D6E-409C-BE32-E72D297353CC}">
                    <c16:uniqueId val="{00000009-EFB1-4D99-A9C6-482B126F7EFB}"/>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Homicide!$J$2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Homicide!$J$3:$J$8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EFB1-4D99-A9C6-482B126F7EFB}"/>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Homicide!$L$2</c15:sqref>
                        </c15:formulaRef>
                      </c:ext>
                    </c:extLst>
                    <c:strCache>
                      <c:ptCount val="1"/>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strRef>
                    <c:extLst xmlns:c15="http://schemas.microsoft.com/office/drawing/2012/chart">
                      <c:ext xmlns:c15="http://schemas.microsoft.com/office/drawing/2012/char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Homicide!$L$3:$L$8</c15:sqref>
                        </c15:formulaRef>
                      </c:ext>
                    </c:extLst>
                    <c:numCache>
                      <c:formatCode>0.0</c:formatCode>
                      <c:ptCount val="6"/>
                      <c:pt idx="0" formatCode="General">
                        <c:v>0</c:v>
                      </c:pt>
                      <c:pt idx="1">
                        <c:v>1.5</c:v>
                      </c:pt>
                      <c:pt idx="2">
                        <c:v>3.4</c:v>
                      </c:pt>
                      <c:pt idx="3">
                        <c:v>2.9</c:v>
                      </c:pt>
                      <c:pt idx="4">
                        <c:v>2.7</c:v>
                      </c:pt>
                      <c:pt idx="5">
                        <c:v>4.8</c:v>
                      </c:pt>
                    </c:numCache>
                  </c:numRef>
                </c:yVal>
                <c:smooth val="0"/>
                <c:extLst xmlns:c15="http://schemas.microsoft.com/office/drawing/2012/chart">
                  <c:ext xmlns:c16="http://schemas.microsoft.com/office/drawing/2014/chart" uri="{C3380CC4-5D6E-409C-BE32-E72D297353CC}">
                    <c16:uniqueId val="{0000000B-EFB1-4D99-A9C6-482B126F7EFB}"/>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Homicide!$M$2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Homicide!$M$3:$M$8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EFB1-4D99-A9C6-482B126F7EFB}"/>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Homicide!$O$2</c15:sqref>
                        </c15:formulaRef>
                      </c:ext>
                    </c:extLst>
                    <c:strCache>
                      <c:ptCount val="1"/>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strRef>
                    <c:extLst xmlns:c15="http://schemas.microsoft.com/office/drawing/2012/chart">
                      <c:ext xmlns:c15="http://schemas.microsoft.com/office/drawing/2012/char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Homicide!$O$3:$O$8</c15:sqref>
                        </c15:formulaRef>
                      </c:ext>
                    </c:extLst>
                    <c:numCache>
                      <c:formatCode>0.0</c:formatCode>
                      <c:ptCount val="6"/>
                      <c:pt idx="0" formatCode="General">
                        <c:v>0</c:v>
                      </c:pt>
                      <c:pt idx="1">
                        <c:v>6.9</c:v>
                      </c:pt>
                      <c:pt idx="2">
                        <c:v>5</c:v>
                      </c:pt>
                      <c:pt idx="3">
                        <c:v>4.0999999999999996</c:v>
                      </c:pt>
                      <c:pt idx="4">
                        <c:v>6.3</c:v>
                      </c:pt>
                      <c:pt idx="5">
                        <c:v>5.9</c:v>
                      </c:pt>
                    </c:numCache>
                  </c:numRef>
                </c:yVal>
                <c:smooth val="0"/>
                <c:extLst xmlns:c15="http://schemas.microsoft.com/office/drawing/2012/chart">
                  <c:ext xmlns:c16="http://schemas.microsoft.com/office/drawing/2014/chart" uri="{C3380CC4-5D6E-409C-BE32-E72D297353CC}">
                    <c16:uniqueId val="{0000000D-EFB1-4D99-A9C6-482B126F7EFB}"/>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Homicide!$P$2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Homicide!$A$3:$A$8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Homicide!$P$3:$P$8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EFB1-4D99-A9C6-482B126F7EFB}"/>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6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Suicide!$B$2</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Suicide!$A$4:$A$8</c:f>
              <c:numCache>
                <c:formatCode>General</c:formatCode>
                <c:ptCount val="5"/>
                <c:pt idx="0">
                  <c:v>2021</c:v>
                </c:pt>
                <c:pt idx="1">
                  <c:v>2020</c:v>
                </c:pt>
                <c:pt idx="2">
                  <c:v>2019</c:v>
                </c:pt>
                <c:pt idx="3">
                  <c:v>2018</c:v>
                </c:pt>
                <c:pt idx="4">
                  <c:v>2017</c:v>
                </c:pt>
              </c:numCache>
            </c:numRef>
          </c:xVal>
          <c:yVal>
            <c:numRef>
              <c:f>Suicide!$C$4:$C$8</c:f>
              <c:numCache>
                <c:formatCode>0.0</c:formatCode>
                <c:ptCount val="5"/>
                <c:pt idx="0">
                  <c:v>27.8</c:v>
                </c:pt>
                <c:pt idx="1">
                  <c:v>24.6</c:v>
                </c:pt>
                <c:pt idx="2">
                  <c:v>28.1</c:v>
                </c:pt>
                <c:pt idx="3">
                  <c:v>29.1</c:v>
                </c:pt>
                <c:pt idx="4">
                  <c:v>27.1</c:v>
                </c:pt>
              </c:numCache>
            </c:numRef>
          </c:yVal>
          <c:smooth val="0"/>
          <c:extLst>
            <c:ext xmlns:c16="http://schemas.microsoft.com/office/drawing/2014/chart" uri="{C3380CC4-5D6E-409C-BE32-E72D297353CC}">
              <c16:uniqueId val="{00000000-6C0F-4993-A309-7823D5DBE74D}"/>
            </c:ext>
          </c:extLst>
        </c:ser>
        <c:ser>
          <c:idx val="3"/>
          <c:order val="3"/>
          <c:tx>
            <c:strRef>
              <c:f>Suicide!$E$2</c:f>
              <c:strCache>
                <c:ptCount val="1"/>
                <c:pt idx="0">
                  <c:v>Black - non-Hispanic</c:v>
                </c:pt>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numRef>
              <c:f>Suicide!$A$4:$A$8</c:f>
              <c:numCache>
                <c:formatCode>General</c:formatCode>
                <c:ptCount val="5"/>
                <c:pt idx="0">
                  <c:v>2021</c:v>
                </c:pt>
                <c:pt idx="1">
                  <c:v>2020</c:v>
                </c:pt>
                <c:pt idx="2">
                  <c:v>2019</c:v>
                </c:pt>
                <c:pt idx="3">
                  <c:v>2018</c:v>
                </c:pt>
                <c:pt idx="4">
                  <c:v>2017</c:v>
                </c:pt>
              </c:numCache>
            </c:numRef>
          </c:xVal>
          <c:yVal>
            <c:numRef>
              <c:f>Suicide!$F$4:$F$8</c:f>
              <c:numCache>
                <c:formatCode>0.0</c:formatCode>
                <c:ptCount val="5"/>
                <c:pt idx="0">
                  <c:v>17.2</c:v>
                </c:pt>
                <c:pt idx="1">
                  <c:v>15</c:v>
                </c:pt>
                <c:pt idx="2">
                  <c:v>12.5</c:v>
                </c:pt>
                <c:pt idx="3">
                  <c:v>13.4</c:v>
                </c:pt>
                <c:pt idx="4">
                  <c:v>15</c:v>
                </c:pt>
              </c:numCache>
            </c:numRef>
          </c:yVal>
          <c:smooth val="0"/>
          <c:extLst>
            <c:ext xmlns:c16="http://schemas.microsoft.com/office/drawing/2014/chart" uri="{C3380CC4-5D6E-409C-BE32-E72D297353CC}">
              <c16:uniqueId val="{00000001-6C0F-4993-A309-7823D5DBE74D}"/>
            </c:ext>
          </c:extLst>
        </c:ser>
        <c:ser>
          <c:idx val="6"/>
          <c:order val="6"/>
          <c:tx>
            <c:strRef>
              <c:f>Suicide!$H$2</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Suicide!$A$4:$A$8</c:f>
              <c:numCache>
                <c:formatCode>General</c:formatCode>
                <c:ptCount val="5"/>
                <c:pt idx="0">
                  <c:v>2021</c:v>
                </c:pt>
                <c:pt idx="1">
                  <c:v>2020</c:v>
                </c:pt>
                <c:pt idx="2">
                  <c:v>2019</c:v>
                </c:pt>
                <c:pt idx="3">
                  <c:v>2018</c:v>
                </c:pt>
                <c:pt idx="4">
                  <c:v>2017</c:v>
                </c:pt>
              </c:numCache>
            </c:numRef>
          </c:xVal>
          <c:yVal>
            <c:numRef>
              <c:f>Suicide!$I$4:$I$8</c:f>
              <c:numCache>
                <c:formatCode>0.0</c:formatCode>
                <c:ptCount val="5"/>
                <c:pt idx="0">
                  <c:v>17.899999999999999</c:v>
                </c:pt>
                <c:pt idx="1">
                  <c:v>24.5</c:v>
                </c:pt>
                <c:pt idx="2">
                  <c:v>16.600000000000001</c:v>
                </c:pt>
                <c:pt idx="3">
                  <c:v>13.2</c:v>
                </c:pt>
                <c:pt idx="4">
                  <c:v>10.6</c:v>
                </c:pt>
              </c:numCache>
            </c:numRef>
          </c:yVal>
          <c:smooth val="0"/>
          <c:extLst>
            <c:ext xmlns:c16="http://schemas.microsoft.com/office/drawing/2014/chart" uri="{C3380CC4-5D6E-409C-BE32-E72D297353CC}">
              <c16:uniqueId val="{00000002-6C0F-4993-A309-7823D5DBE74D}"/>
            </c:ext>
          </c:extLst>
        </c:ser>
        <c:ser>
          <c:idx val="9"/>
          <c:order val="9"/>
          <c:tx>
            <c:strRef>
              <c:f>Suicide!$K$2</c:f>
              <c:strCache>
                <c:ptCount val="1"/>
                <c:pt idx="0">
                  <c:v>API - non-Hispanic</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f>Suicide!$A$4:$A$8</c:f>
              <c:numCache>
                <c:formatCode>General</c:formatCode>
                <c:ptCount val="5"/>
                <c:pt idx="0">
                  <c:v>2021</c:v>
                </c:pt>
                <c:pt idx="1">
                  <c:v>2020</c:v>
                </c:pt>
                <c:pt idx="2">
                  <c:v>2019</c:v>
                </c:pt>
                <c:pt idx="3">
                  <c:v>2018</c:v>
                </c:pt>
                <c:pt idx="4">
                  <c:v>2017</c:v>
                </c:pt>
              </c:numCache>
            </c:numRef>
          </c:xVal>
          <c:yVal>
            <c:numRef>
              <c:f>Suicide!$L$4:$L$8</c:f>
              <c:numCache>
                <c:formatCode>0.0</c:formatCode>
                <c:ptCount val="5"/>
                <c:pt idx="0">
                  <c:v>10.4</c:v>
                </c:pt>
                <c:pt idx="1">
                  <c:v>10.6</c:v>
                </c:pt>
                <c:pt idx="2">
                  <c:v>10.3</c:v>
                </c:pt>
                <c:pt idx="3">
                  <c:v>12.7</c:v>
                </c:pt>
                <c:pt idx="4">
                  <c:v>12.1</c:v>
                </c:pt>
              </c:numCache>
            </c:numRef>
          </c:yVal>
          <c:smooth val="0"/>
          <c:extLst>
            <c:ext xmlns:c16="http://schemas.microsoft.com/office/drawing/2014/chart" uri="{C3380CC4-5D6E-409C-BE32-E72D297353CC}">
              <c16:uniqueId val="{00000003-6C0F-4993-A309-7823D5DBE74D}"/>
            </c:ext>
          </c:extLst>
        </c:ser>
        <c:ser>
          <c:idx val="12"/>
          <c:order val="12"/>
          <c:tx>
            <c:strRef>
              <c:f>Suicide!$N$2</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Suicide!$A$4:$A$8</c:f>
              <c:numCache>
                <c:formatCode>General</c:formatCode>
                <c:ptCount val="5"/>
                <c:pt idx="0">
                  <c:v>2021</c:v>
                </c:pt>
                <c:pt idx="1">
                  <c:v>2020</c:v>
                </c:pt>
                <c:pt idx="2">
                  <c:v>2019</c:v>
                </c:pt>
                <c:pt idx="3">
                  <c:v>2018</c:v>
                </c:pt>
                <c:pt idx="4">
                  <c:v>2017</c:v>
                </c:pt>
              </c:numCache>
            </c:numRef>
          </c:xVal>
          <c:yVal>
            <c:numRef>
              <c:f>Suicide!$O$4:$O$8</c:f>
              <c:numCache>
                <c:formatCode>0.0</c:formatCode>
                <c:ptCount val="5"/>
                <c:pt idx="0">
                  <c:v>9.6999999999999993</c:v>
                </c:pt>
                <c:pt idx="1">
                  <c:v>7.3</c:v>
                </c:pt>
                <c:pt idx="2">
                  <c:v>7.6</c:v>
                </c:pt>
                <c:pt idx="3">
                  <c:v>8.5</c:v>
                </c:pt>
                <c:pt idx="4">
                  <c:v>7.8</c:v>
                </c:pt>
              </c:numCache>
            </c:numRef>
          </c:yVal>
          <c:smooth val="0"/>
          <c:extLst>
            <c:ext xmlns:c16="http://schemas.microsoft.com/office/drawing/2014/chart" uri="{C3380CC4-5D6E-409C-BE32-E72D297353CC}">
              <c16:uniqueId val="{00000004-6C0F-4993-A309-7823D5DBE74D}"/>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Suicide!$C$2</c15:sqref>
                        </c15:formulaRef>
                      </c:ext>
                    </c:extLst>
                    <c:strCache>
                      <c:ptCount val="1"/>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extLst>
                      <c:ex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c:ext uri="{02D57815-91ED-43cb-92C2-25804820EDAC}">
                        <c15:formulaRef>
                          <c15:sqref>Suicide!$C$3:$C$8</c15:sqref>
                        </c15:formulaRef>
                      </c:ext>
                    </c:extLst>
                    <c:numCache>
                      <c:formatCode>0.0</c:formatCode>
                      <c:ptCount val="6"/>
                      <c:pt idx="0" formatCode="General">
                        <c:v>0</c:v>
                      </c:pt>
                      <c:pt idx="1">
                        <c:v>27.8</c:v>
                      </c:pt>
                      <c:pt idx="2">
                        <c:v>24.6</c:v>
                      </c:pt>
                      <c:pt idx="3">
                        <c:v>28.1</c:v>
                      </c:pt>
                      <c:pt idx="4">
                        <c:v>29.1</c:v>
                      </c:pt>
                      <c:pt idx="5">
                        <c:v>27.1</c:v>
                      </c:pt>
                    </c:numCache>
                  </c:numRef>
                </c:yVal>
                <c:smooth val="0"/>
                <c:extLst>
                  <c:ext xmlns:c16="http://schemas.microsoft.com/office/drawing/2014/chart" uri="{C3380CC4-5D6E-409C-BE32-E72D297353CC}">
                    <c16:uniqueId val="{00000005-6C0F-4993-A309-7823D5DBE74D}"/>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Suicide!$D$2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Suicide!$D$3:$D$8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6C0F-4993-A309-7823D5DBE74D}"/>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Suicide!$F$2</c15:sqref>
                        </c15:formulaRef>
                      </c:ext>
                    </c:extLst>
                    <c:strCache>
                      <c:ptCount val="1"/>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Suicide!$F$3:$F$8</c15:sqref>
                        </c15:formulaRef>
                      </c:ext>
                    </c:extLst>
                    <c:numCache>
                      <c:formatCode>0.0</c:formatCode>
                      <c:ptCount val="6"/>
                      <c:pt idx="0" formatCode="General">
                        <c:v>0</c:v>
                      </c:pt>
                      <c:pt idx="1">
                        <c:v>17.2</c:v>
                      </c:pt>
                      <c:pt idx="2">
                        <c:v>15</c:v>
                      </c:pt>
                      <c:pt idx="3">
                        <c:v>12.5</c:v>
                      </c:pt>
                      <c:pt idx="4">
                        <c:v>13.4</c:v>
                      </c:pt>
                      <c:pt idx="5">
                        <c:v>15</c:v>
                      </c:pt>
                    </c:numCache>
                  </c:numRef>
                </c:yVal>
                <c:smooth val="0"/>
                <c:extLst xmlns:c15="http://schemas.microsoft.com/office/drawing/2012/chart">
                  <c:ext xmlns:c16="http://schemas.microsoft.com/office/drawing/2014/chart" uri="{C3380CC4-5D6E-409C-BE32-E72D297353CC}">
                    <c16:uniqueId val="{00000007-6C0F-4993-A309-7823D5DBE74D}"/>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Suicide!$G$2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Suicide!$G$3:$G$8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6C0F-4993-A309-7823D5DBE74D}"/>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Suicide!$I$2</c15:sqref>
                        </c15:formulaRef>
                      </c:ext>
                    </c:extLst>
                    <c:strCache>
                      <c:ptCount val="1"/>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strRef>
                    <c:extLst xmlns:c15="http://schemas.microsoft.com/office/drawing/2012/chart">
                      <c:ext xmlns:c15="http://schemas.microsoft.com/office/drawing/2012/char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Suicide!$I$3:$I$8</c15:sqref>
                        </c15:formulaRef>
                      </c:ext>
                    </c:extLst>
                    <c:numCache>
                      <c:formatCode>0.0</c:formatCode>
                      <c:ptCount val="6"/>
                      <c:pt idx="0" formatCode="General">
                        <c:v>0</c:v>
                      </c:pt>
                      <c:pt idx="1">
                        <c:v>17.899999999999999</c:v>
                      </c:pt>
                      <c:pt idx="2">
                        <c:v>24.5</c:v>
                      </c:pt>
                      <c:pt idx="3">
                        <c:v>16.600000000000001</c:v>
                      </c:pt>
                      <c:pt idx="4">
                        <c:v>13.2</c:v>
                      </c:pt>
                      <c:pt idx="5">
                        <c:v>10.6</c:v>
                      </c:pt>
                    </c:numCache>
                  </c:numRef>
                </c:yVal>
                <c:smooth val="0"/>
                <c:extLst xmlns:c15="http://schemas.microsoft.com/office/drawing/2012/chart">
                  <c:ext xmlns:c16="http://schemas.microsoft.com/office/drawing/2014/chart" uri="{C3380CC4-5D6E-409C-BE32-E72D297353CC}">
                    <c16:uniqueId val="{00000009-6C0F-4993-A309-7823D5DBE74D}"/>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Suicide!$J$2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Suicide!$J$3:$J$8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6C0F-4993-A309-7823D5DBE74D}"/>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Suicide!$L$2</c15:sqref>
                        </c15:formulaRef>
                      </c:ext>
                    </c:extLst>
                    <c:strCache>
                      <c:ptCount val="1"/>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strRef>
                    <c:extLst xmlns:c15="http://schemas.microsoft.com/office/drawing/2012/chart">
                      <c:ext xmlns:c15="http://schemas.microsoft.com/office/drawing/2012/char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Suicide!$L$3:$L$8</c15:sqref>
                        </c15:formulaRef>
                      </c:ext>
                    </c:extLst>
                    <c:numCache>
                      <c:formatCode>0.0</c:formatCode>
                      <c:ptCount val="6"/>
                      <c:pt idx="0" formatCode="General">
                        <c:v>0</c:v>
                      </c:pt>
                      <c:pt idx="1">
                        <c:v>10.4</c:v>
                      </c:pt>
                      <c:pt idx="2">
                        <c:v>10.6</c:v>
                      </c:pt>
                      <c:pt idx="3">
                        <c:v>10.3</c:v>
                      </c:pt>
                      <c:pt idx="4">
                        <c:v>12.7</c:v>
                      </c:pt>
                      <c:pt idx="5">
                        <c:v>12.1</c:v>
                      </c:pt>
                    </c:numCache>
                  </c:numRef>
                </c:yVal>
                <c:smooth val="0"/>
                <c:extLst xmlns:c15="http://schemas.microsoft.com/office/drawing/2012/chart">
                  <c:ext xmlns:c16="http://schemas.microsoft.com/office/drawing/2014/chart" uri="{C3380CC4-5D6E-409C-BE32-E72D297353CC}">
                    <c16:uniqueId val="{0000000B-6C0F-4993-A309-7823D5DBE74D}"/>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Suicide!$M$2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Suicide!$M$3:$M$8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6C0F-4993-A309-7823D5DBE74D}"/>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Suicide!$O$2</c15:sqref>
                        </c15:formulaRef>
                      </c:ext>
                    </c:extLst>
                    <c:strCache>
                      <c:ptCount val="1"/>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strRef>
                    <c:extLst xmlns:c15="http://schemas.microsoft.com/office/drawing/2012/chart">
                      <c:ext xmlns:c15="http://schemas.microsoft.com/office/drawing/2012/char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Suicide!$O$3:$O$8</c15:sqref>
                        </c15:formulaRef>
                      </c:ext>
                    </c:extLst>
                    <c:numCache>
                      <c:formatCode>0.0</c:formatCode>
                      <c:ptCount val="6"/>
                      <c:pt idx="0" formatCode="General">
                        <c:v>0</c:v>
                      </c:pt>
                      <c:pt idx="1">
                        <c:v>9.6999999999999993</c:v>
                      </c:pt>
                      <c:pt idx="2">
                        <c:v>7.3</c:v>
                      </c:pt>
                      <c:pt idx="3">
                        <c:v>7.6</c:v>
                      </c:pt>
                      <c:pt idx="4">
                        <c:v>8.5</c:v>
                      </c:pt>
                      <c:pt idx="5">
                        <c:v>7.8</c:v>
                      </c:pt>
                    </c:numCache>
                  </c:numRef>
                </c:yVal>
                <c:smooth val="0"/>
                <c:extLst xmlns:c15="http://schemas.microsoft.com/office/drawing/2012/chart">
                  <c:ext xmlns:c16="http://schemas.microsoft.com/office/drawing/2014/chart" uri="{C3380CC4-5D6E-409C-BE32-E72D297353CC}">
                    <c16:uniqueId val="{0000000D-6C0F-4993-A309-7823D5DBE74D}"/>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Suicide!$P$2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Suicide!$A$3:$A$8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Suicide!$P$3:$P$8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6C0F-4993-A309-7823D5DBE74D}"/>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6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'Flu and Pnuemo'!$B$2</c:f>
              <c:strCache>
                <c:ptCount val="1"/>
                <c:pt idx="0">
                  <c:v>White - non-Hispanic</c:v>
                </c:pt>
              </c:strCache>
            </c:strRef>
          </c:tx>
          <c:spPr>
            <a:ln w="19050" cap="rnd">
              <a:solidFill>
                <a:srgbClr val="C00000"/>
              </a:solidFill>
              <a:round/>
            </a:ln>
            <a:effectLst/>
          </c:spPr>
          <c:marker>
            <c:symbol val="square"/>
            <c:size val="5"/>
            <c:spPr>
              <a:solidFill>
                <a:srgbClr val="C00000"/>
              </a:solidFill>
              <a:ln w="9525">
                <a:solidFill>
                  <a:srgbClr val="C00000"/>
                </a:solidFill>
              </a:ln>
              <a:effectLst/>
            </c:spPr>
          </c:marker>
          <c:xVal>
            <c:numRef>
              <c:f>'Flu and Pnuemo'!$A$4:$A$8</c:f>
              <c:numCache>
                <c:formatCode>General</c:formatCode>
                <c:ptCount val="5"/>
                <c:pt idx="0">
                  <c:v>2021</c:v>
                </c:pt>
                <c:pt idx="1">
                  <c:v>2020</c:v>
                </c:pt>
                <c:pt idx="2">
                  <c:v>2019</c:v>
                </c:pt>
                <c:pt idx="3">
                  <c:v>2018</c:v>
                </c:pt>
                <c:pt idx="4">
                  <c:v>2017</c:v>
                </c:pt>
              </c:numCache>
            </c:numRef>
          </c:xVal>
          <c:yVal>
            <c:numRef>
              <c:f>'Flu and Pnuemo'!$C$4:$C$8</c:f>
              <c:numCache>
                <c:formatCode>0.0</c:formatCode>
                <c:ptCount val="5"/>
                <c:pt idx="0">
                  <c:v>13</c:v>
                </c:pt>
                <c:pt idx="1">
                  <c:v>14.6</c:v>
                </c:pt>
                <c:pt idx="2">
                  <c:v>14.1</c:v>
                </c:pt>
                <c:pt idx="3">
                  <c:v>16.7</c:v>
                </c:pt>
                <c:pt idx="4">
                  <c:v>19.8</c:v>
                </c:pt>
              </c:numCache>
            </c:numRef>
          </c:yVal>
          <c:smooth val="0"/>
          <c:extLst>
            <c:ext xmlns:c16="http://schemas.microsoft.com/office/drawing/2014/chart" uri="{C3380CC4-5D6E-409C-BE32-E72D297353CC}">
              <c16:uniqueId val="{00000000-5E33-4C5C-A0F7-F16A0EC81889}"/>
            </c:ext>
          </c:extLst>
        </c:ser>
        <c:ser>
          <c:idx val="3"/>
          <c:order val="3"/>
          <c:tx>
            <c:strRef>
              <c:f>'Flu and Pnuemo'!$E$2</c:f>
              <c:strCache>
                <c:ptCount val="1"/>
                <c:pt idx="0">
                  <c:v>Black - non-Hispanic</c:v>
                </c:pt>
              </c:strCache>
            </c:strRef>
          </c:tx>
          <c:spPr>
            <a:ln w="19050" cap="rnd">
              <a:solidFill>
                <a:schemeClr val="accent2"/>
              </a:solidFill>
              <a:round/>
            </a:ln>
            <a:effectLst/>
          </c:spPr>
          <c:marker>
            <c:symbol val="circle"/>
            <c:size val="6"/>
            <c:spPr>
              <a:solidFill>
                <a:schemeClr val="accent2"/>
              </a:solidFill>
              <a:ln w="9525">
                <a:solidFill>
                  <a:schemeClr val="accent2"/>
                </a:solidFill>
              </a:ln>
              <a:effectLst/>
            </c:spPr>
          </c:marker>
          <c:xVal>
            <c:numRef>
              <c:f>'Flu and Pnuemo'!$A$4:$A$8</c:f>
              <c:numCache>
                <c:formatCode>General</c:formatCode>
                <c:ptCount val="5"/>
                <c:pt idx="0">
                  <c:v>2021</c:v>
                </c:pt>
                <c:pt idx="1">
                  <c:v>2020</c:v>
                </c:pt>
                <c:pt idx="2">
                  <c:v>2019</c:v>
                </c:pt>
                <c:pt idx="3">
                  <c:v>2018</c:v>
                </c:pt>
                <c:pt idx="4">
                  <c:v>2017</c:v>
                </c:pt>
              </c:numCache>
            </c:numRef>
          </c:xVal>
          <c:yVal>
            <c:numRef>
              <c:f>'Flu and Pnuemo'!$F$4:$F$8</c:f>
              <c:numCache>
                <c:formatCode>0.0</c:formatCode>
                <c:ptCount val="5"/>
                <c:pt idx="0">
                  <c:v>19.7</c:v>
                </c:pt>
                <c:pt idx="1">
                  <c:v>21.9</c:v>
                </c:pt>
                <c:pt idx="2">
                  <c:v>23.1</c:v>
                </c:pt>
                <c:pt idx="3">
                  <c:v>25.7</c:v>
                </c:pt>
                <c:pt idx="4">
                  <c:v>30.7</c:v>
                </c:pt>
              </c:numCache>
            </c:numRef>
          </c:yVal>
          <c:smooth val="0"/>
          <c:extLst>
            <c:ext xmlns:c16="http://schemas.microsoft.com/office/drawing/2014/chart" uri="{C3380CC4-5D6E-409C-BE32-E72D297353CC}">
              <c16:uniqueId val="{00000001-5E33-4C5C-A0F7-F16A0EC81889}"/>
            </c:ext>
          </c:extLst>
        </c:ser>
        <c:ser>
          <c:idx val="6"/>
          <c:order val="6"/>
          <c:tx>
            <c:strRef>
              <c:f>'Flu and Pnuemo'!$H$2</c:f>
              <c:strCache>
                <c:ptCount val="1"/>
                <c:pt idx="0">
                  <c:v>AI/AN - non-Hispanic</c:v>
                </c:pt>
              </c:strCache>
            </c:strRef>
          </c:tx>
          <c:spPr>
            <a:ln w="19050" cap="rnd">
              <a:solidFill>
                <a:schemeClr val="accent6"/>
              </a:solidFill>
              <a:round/>
            </a:ln>
            <a:effectLst/>
          </c:spPr>
          <c:marker>
            <c:symbol val="diamond"/>
            <c:size val="5"/>
            <c:spPr>
              <a:solidFill>
                <a:schemeClr val="accent6"/>
              </a:solidFill>
              <a:ln w="9525">
                <a:solidFill>
                  <a:schemeClr val="accent6"/>
                </a:solidFill>
              </a:ln>
              <a:effectLst/>
            </c:spPr>
          </c:marker>
          <c:xVal>
            <c:numRef>
              <c:f>'Flu and Pnuemo'!$A$4:$A$8</c:f>
              <c:numCache>
                <c:formatCode>General</c:formatCode>
                <c:ptCount val="5"/>
                <c:pt idx="0">
                  <c:v>2021</c:v>
                </c:pt>
                <c:pt idx="1">
                  <c:v>2020</c:v>
                </c:pt>
                <c:pt idx="2">
                  <c:v>2019</c:v>
                </c:pt>
                <c:pt idx="3">
                  <c:v>2018</c:v>
                </c:pt>
                <c:pt idx="4">
                  <c:v>2017</c:v>
                </c:pt>
              </c:numCache>
            </c:numRef>
          </c:xVal>
          <c:yVal>
            <c:numRef>
              <c:f>'Flu and Pnuemo'!$I$4:$I$8</c:f>
              <c:numCache>
                <c:formatCode>0.0</c:formatCode>
                <c:ptCount val="5"/>
                <c:pt idx="0">
                  <c:v>9.6999999999999993</c:v>
                </c:pt>
                <c:pt idx="1">
                  <c:v>16.3</c:v>
                </c:pt>
                <c:pt idx="2">
                  <c:v>15.3</c:v>
                </c:pt>
                <c:pt idx="3">
                  <c:v>16.5</c:v>
                </c:pt>
                <c:pt idx="4">
                  <c:v>13.2</c:v>
                </c:pt>
              </c:numCache>
            </c:numRef>
          </c:yVal>
          <c:smooth val="0"/>
          <c:extLst>
            <c:ext xmlns:c16="http://schemas.microsoft.com/office/drawing/2014/chart" uri="{C3380CC4-5D6E-409C-BE32-E72D297353CC}">
              <c16:uniqueId val="{00000002-5E33-4C5C-A0F7-F16A0EC81889}"/>
            </c:ext>
          </c:extLst>
        </c:ser>
        <c:ser>
          <c:idx val="9"/>
          <c:order val="9"/>
          <c:tx>
            <c:strRef>
              <c:f>'Flu and Pnuemo'!$K$2</c:f>
              <c:strCache>
                <c:ptCount val="1"/>
                <c:pt idx="0">
                  <c:v>API - non-Hispanic</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f>'Flu and Pnuemo'!$A$4:$A$8</c:f>
              <c:numCache>
                <c:formatCode>General</c:formatCode>
                <c:ptCount val="5"/>
                <c:pt idx="0">
                  <c:v>2021</c:v>
                </c:pt>
                <c:pt idx="1">
                  <c:v>2020</c:v>
                </c:pt>
                <c:pt idx="2">
                  <c:v>2019</c:v>
                </c:pt>
                <c:pt idx="3">
                  <c:v>2018</c:v>
                </c:pt>
                <c:pt idx="4">
                  <c:v>2017</c:v>
                </c:pt>
              </c:numCache>
            </c:numRef>
          </c:xVal>
          <c:yVal>
            <c:numRef>
              <c:f>'Flu and Pnuemo'!$L$4:$L$8</c:f>
              <c:numCache>
                <c:formatCode>0.0</c:formatCode>
                <c:ptCount val="5"/>
                <c:pt idx="0">
                  <c:v>13.2</c:v>
                </c:pt>
                <c:pt idx="1">
                  <c:v>12.5</c:v>
                </c:pt>
                <c:pt idx="2">
                  <c:v>12.8</c:v>
                </c:pt>
                <c:pt idx="3">
                  <c:v>15.6</c:v>
                </c:pt>
                <c:pt idx="4">
                  <c:v>16.100000000000001</c:v>
                </c:pt>
              </c:numCache>
            </c:numRef>
          </c:yVal>
          <c:smooth val="0"/>
          <c:extLst>
            <c:ext xmlns:c16="http://schemas.microsoft.com/office/drawing/2014/chart" uri="{C3380CC4-5D6E-409C-BE32-E72D297353CC}">
              <c16:uniqueId val="{00000003-5E33-4C5C-A0F7-F16A0EC81889}"/>
            </c:ext>
          </c:extLst>
        </c:ser>
        <c:ser>
          <c:idx val="12"/>
          <c:order val="12"/>
          <c:tx>
            <c:strRef>
              <c:f>'Flu and Pnuemo'!$N$2</c:f>
              <c:strCache>
                <c:ptCount val="1"/>
                <c:pt idx="0">
                  <c:v>Hispanic </c:v>
                </c:pt>
              </c:strCache>
            </c:strRef>
          </c:tx>
          <c:spPr>
            <a:ln w="19050" cap="rnd">
              <a:solidFill>
                <a:srgbClr val="7030A0"/>
              </a:solidFill>
              <a:round/>
            </a:ln>
            <a:effectLst/>
          </c:spPr>
          <c:marker>
            <c:symbol val="star"/>
            <c:size val="5"/>
            <c:spPr>
              <a:noFill/>
              <a:ln w="9525">
                <a:solidFill>
                  <a:srgbClr val="7030A0"/>
                </a:solidFill>
              </a:ln>
              <a:effectLst/>
            </c:spPr>
          </c:marker>
          <c:xVal>
            <c:numRef>
              <c:f>'Flu and Pnuemo'!$A$4:$A$8</c:f>
              <c:numCache>
                <c:formatCode>General</c:formatCode>
                <c:ptCount val="5"/>
                <c:pt idx="0">
                  <c:v>2021</c:v>
                </c:pt>
                <c:pt idx="1">
                  <c:v>2020</c:v>
                </c:pt>
                <c:pt idx="2">
                  <c:v>2019</c:v>
                </c:pt>
                <c:pt idx="3">
                  <c:v>2018</c:v>
                </c:pt>
                <c:pt idx="4">
                  <c:v>2017</c:v>
                </c:pt>
              </c:numCache>
            </c:numRef>
          </c:xVal>
          <c:yVal>
            <c:numRef>
              <c:f>'Flu and Pnuemo'!$O$4:$O$8</c:f>
              <c:numCache>
                <c:formatCode>0.0</c:formatCode>
                <c:ptCount val="5"/>
                <c:pt idx="0">
                  <c:v>11</c:v>
                </c:pt>
                <c:pt idx="1">
                  <c:v>12</c:v>
                </c:pt>
                <c:pt idx="2">
                  <c:v>9</c:v>
                </c:pt>
                <c:pt idx="3">
                  <c:v>14.5</c:v>
                </c:pt>
                <c:pt idx="4">
                  <c:v>17.899999999999999</c:v>
                </c:pt>
              </c:numCache>
            </c:numRef>
          </c:yVal>
          <c:smooth val="0"/>
          <c:extLst>
            <c:ext xmlns:c16="http://schemas.microsoft.com/office/drawing/2014/chart" uri="{C3380CC4-5D6E-409C-BE32-E72D297353CC}">
              <c16:uniqueId val="{00000004-5E33-4C5C-A0F7-F16A0EC81889}"/>
            </c:ext>
          </c:extLst>
        </c:ser>
        <c:dLbls>
          <c:showLegendKey val="0"/>
          <c:showVal val="0"/>
          <c:showCatName val="0"/>
          <c:showSerName val="0"/>
          <c:showPercent val="0"/>
          <c:showBubbleSize val="0"/>
        </c:dLbls>
        <c:axId val="456756176"/>
        <c:axId val="456759128"/>
        <c:extLst>
          <c:ext xmlns:c15="http://schemas.microsoft.com/office/drawing/2012/chart" uri="{02D57815-91ED-43cb-92C2-25804820EDAC}">
            <c15:filteredScatterSeries>
              <c15:ser>
                <c:idx val="1"/>
                <c:order val="1"/>
                <c:tx>
                  <c:strRef>
                    <c:extLst>
                      <c:ext uri="{02D57815-91ED-43cb-92C2-25804820EDAC}">
                        <c15:formulaRef>
                          <c15:sqref>'Flu and Pnuemo'!$C$2</c15:sqref>
                        </c15:formulaRef>
                      </c:ext>
                    </c:extLst>
                    <c:strCache>
                      <c:ptCount val="1"/>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strRef>
                    <c:extLst>
                      <c:ex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c:ext uri="{02D57815-91ED-43cb-92C2-25804820EDAC}">
                        <c15:formulaRef>
                          <c15:sqref>'Flu and Pnuemo'!$C$3:$C$8</c15:sqref>
                        </c15:formulaRef>
                      </c:ext>
                    </c:extLst>
                    <c:numCache>
                      <c:formatCode>0.0</c:formatCode>
                      <c:ptCount val="6"/>
                      <c:pt idx="0" formatCode="General">
                        <c:v>0</c:v>
                      </c:pt>
                      <c:pt idx="1">
                        <c:v>13</c:v>
                      </c:pt>
                      <c:pt idx="2">
                        <c:v>14.6</c:v>
                      </c:pt>
                      <c:pt idx="3">
                        <c:v>14.1</c:v>
                      </c:pt>
                      <c:pt idx="4">
                        <c:v>16.7</c:v>
                      </c:pt>
                      <c:pt idx="5">
                        <c:v>19.8</c:v>
                      </c:pt>
                    </c:numCache>
                  </c:numRef>
                </c:yVal>
                <c:smooth val="0"/>
                <c:extLst>
                  <c:ext xmlns:c16="http://schemas.microsoft.com/office/drawing/2014/chart" uri="{C3380CC4-5D6E-409C-BE32-E72D297353CC}">
                    <c16:uniqueId val="{00000005-5E33-4C5C-A0F7-F16A0EC81889}"/>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'Flu and Pnuemo'!$D$2</c15:sqref>
                        </c15:formulaRef>
                      </c:ext>
                    </c:extLst>
                    <c:strCache>
                      <c:ptCount val="1"/>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strRef>
                    <c:extLst xmlns:c15="http://schemas.microsoft.com/office/drawing/2012/chart">
                      <c:ext xmlns:c15="http://schemas.microsoft.com/office/drawing/2012/char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'Flu and Pnuemo'!$D$3:$D$8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6-5E33-4C5C-A0F7-F16A0EC81889}"/>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'Flu and Pnuemo'!$F$2</c15:sqref>
                        </c15:formulaRef>
                      </c:ext>
                    </c:extLst>
                    <c:strCache>
                      <c:ptCount val="1"/>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'Flu and Pnuemo'!$F$3:$F$8</c15:sqref>
                        </c15:formulaRef>
                      </c:ext>
                    </c:extLst>
                    <c:numCache>
                      <c:formatCode>0.0</c:formatCode>
                      <c:ptCount val="6"/>
                      <c:pt idx="0" formatCode="General">
                        <c:v>0</c:v>
                      </c:pt>
                      <c:pt idx="1">
                        <c:v>19.7</c:v>
                      </c:pt>
                      <c:pt idx="2">
                        <c:v>21.9</c:v>
                      </c:pt>
                      <c:pt idx="3">
                        <c:v>23.1</c:v>
                      </c:pt>
                      <c:pt idx="4">
                        <c:v>25.7</c:v>
                      </c:pt>
                      <c:pt idx="5">
                        <c:v>30.7</c:v>
                      </c:pt>
                    </c:numCache>
                  </c:numRef>
                </c:yVal>
                <c:smooth val="0"/>
                <c:extLst xmlns:c15="http://schemas.microsoft.com/office/drawing/2012/chart">
                  <c:ext xmlns:c16="http://schemas.microsoft.com/office/drawing/2014/chart" uri="{C3380CC4-5D6E-409C-BE32-E72D297353CC}">
                    <c16:uniqueId val="{00000007-5E33-4C5C-A0F7-F16A0EC81889}"/>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'Flu and Pnuemo'!$G$2</c15:sqref>
                        </c15:formulaRef>
                      </c:ext>
                    </c:extLst>
                    <c:strCache>
                      <c:ptCount val="1"/>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'Flu and Pnuemo'!$G$3:$G$8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8-5E33-4C5C-A0F7-F16A0EC81889}"/>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'Flu and Pnuemo'!$I$2</c15:sqref>
                        </c15:formulaRef>
                      </c:ext>
                    </c:extLst>
                    <c:strCache>
                      <c:ptCount val="1"/>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strRef>
                    <c:extLst xmlns:c15="http://schemas.microsoft.com/office/drawing/2012/chart">
                      <c:ext xmlns:c15="http://schemas.microsoft.com/office/drawing/2012/char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'Flu and Pnuemo'!$I$3:$I$8</c15:sqref>
                        </c15:formulaRef>
                      </c:ext>
                    </c:extLst>
                    <c:numCache>
                      <c:formatCode>0.0</c:formatCode>
                      <c:ptCount val="6"/>
                      <c:pt idx="0" formatCode="General">
                        <c:v>0</c:v>
                      </c:pt>
                      <c:pt idx="1">
                        <c:v>9.6999999999999993</c:v>
                      </c:pt>
                      <c:pt idx="2">
                        <c:v>16.3</c:v>
                      </c:pt>
                      <c:pt idx="3">
                        <c:v>15.3</c:v>
                      </c:pt>
                      <c:pt idx="4">
                        <c:v>16.5</c:v>
                      </c:pt>
                      <c:pt idx="5">
                        <c:v>13.2</c:v>
                      </c:pt>
                    </c:numCache>
                  </c:numRef>
                </c:yVal>
                <c:smooth val="0"/>
                <c:extLst xmlns:c15="http://schemas.microsoft.com/office/drawing/2012/chart">
                  <c:ext xmlns:c16="http://schemas.microsoft.com/office/drawing/2014/chart" uri="{C3380CC4-5D6E-409C-BE32-E72D297353CC}">
                    <c16:uniqueId val="{00000009-5E33-4C5C-A0F7-F16A0EC81889}"/>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'Flu and Pnuemo'!$J$2</c15:sqref>
                        </c15:formulaRef>
                      </c:ext>
                    </c:extLst>
                    <c:strCache>
                      <c:ptCount val="1"/>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strRef>
                    <c:extLst xmlns:c15="http://schemas.microsoft.com/office/drawing/2012/chart">
                      <c:ext xmlns:c15="http://schemas.microsoft.com/office/drawing/2012/char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'Flu and Pnuemo'!$J$3:$J$8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A-5E33-4C5C-A0F7-F16A0EC81889}"/>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'Flu and Pnuemo'!$L$2</c15:sqref>
                        </c15:formulaRef>
                      </c:ext>
                    </c:extLst>
                    <c:strCache>
                      <c:ptCount val="1"/>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strRef>
                    <c:extLst xmlns:c15="http://schemas.microsoft.com/office/drawing/2012/chart">
                      <c:ext xmlns:c15="http://schemas.microsoft.com/office/drawing/2012/char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'Flu and Pnuemo'!$L$3:$L$8</c15:sqref>
                        </c15:formulaRef>
                      </c:ext>
                    </c:extLst>
                    <c:numCache>
                      <c:formatCode>0.0</c:formatCode>
                      <c:ptCount val="6"/>
                      <c:pt idx="0" formatCode="General">
                        <c:v>0</c:v>
                      </c:pt>
                      <c:pt idx="1">
                        <c:v>13.2</c:v>
                      </c:pt>
                      <c:pt idx="2">
                        <c:v>12.5</c:v>
                      </c:pt>
                      <c:pt idx="3">
                        <c:v>12.8</c:v>
                      </c:pt>
                      <c:pt idx="4">
                        <c:v>15.6</c:v>
                      </c:pt>
                      <c:pt idx="5">
                        <c:v>16.100000000000001</c:v>
                      </c:pt>
                    </c:numCache>
                  </c:numRef>
                </c:yVal>
                <c:smooth val="0"/>
                <c:extLst xmlns:c15="http://schemas.microsoft.com/office/drawing/2012/chart">
                  <c:ext xmlns:c16="http://schemas.microsoft.com/office/drawing/2014/chart" uri="{C3380CC4-5D6E-409C-BE32-E72D297353CC}">
                    <c16:uniqueId val="{0000000B-5E33-4C5C-A0F7-F16A0EC81889}"/>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'Flu and Pnuemo'!$M$2</c15:sqref>
                        </c15:formulaRef>
                      </c:ext>
                    </c:extLst>
                    <c:strCache>
                      <c:ptCount val="1"/>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strRef>
                    <c:extLst xmlns:c15="http://schemas.microsoft.com/office/drawing/2012/chart">
                      <c:ext xmlns:c15="http://schemas.microsoft.com/office/drawing/2012/char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'Flu and Pnuemo'!$M$3:$M$8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C-5E33-4C5C-A0F7-F16A0EC81889}"/>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'Flu and Pnuemo'!$O$2</c15:sqref>
                        </c15:formulaRef>
                      </c:ext>
                    </c:extLst>
                    <c:strCache>
                      <c:ptCount val="1"/>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strRef>
                    <c:extLst xmlns:c15="http://schemas.microsoft.com/office/drawing/2012/chart">
                      <c:ext xmlns:c15="http://schemas.microsoft.com/office/drawing/2012/char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'Flu and Pnuemo'!$O$3:$O$8</c15:sqref>
                        </c15:formulaRef>
                      </c:ext>
                    </c:extLst>
                    <c:numCache>
                      <c:formatCode>0.0</c:formatCode>
                      <c:ptCount val="6"/>
                      <c:pt idx="0" formatCode="General">
                        <c:v>0</c:v>
                      </c:pt>
                      <c:pt idx="1">
                        <c:v>11</c:v>
                      </c:pt>
                      <c:pt idx="2">
                        <c:v>12</c:v>
                      </c:pt>
                      <c:pt idx="3">
                        <c:v>9</c:v>
                      </c:pt>
                      <c:pt idx="4">
                        <c:v>14.5</c:v>
                      </c:pt>
                      <c:pt idx="5">
                        <c:v>17.899999999999999</c:v>
                      </c:pt>
                    </c:numCache>
                  </c:numRef>
                </c:yVal>
                <c:smooth val="0"/>
                <c:extLst xmlns:c15="http://schemas.microsoft.com/office/drawing/2012/chart">
                  <c:ext xmlns:c16="http://schemas.microsoft.com/office/drawing/2014/chart" uri="{C3380CC4-5D6E-409C-BE32-E72D297353CC}">
                    <c16:uniqueId val="{0000000D-5E33-4C5C-A0F7-F16A0EC81889}"/>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'Flu and Pnuemo'!$P$2</c15:sqref>
                        </c15:formulaRef>
                      </c:ext>
                    </c:extLst>
                    <c:strCache>
                      <c:ptCount val="1"/>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strRef>
                    <c:extLst xmlns:c15="http://schemas.microsoft.com/office/drawing/2012/chart">
                      <c:ext xmlns:c15="http://schemas.microsoft.com/office/drawing/2012/chart" uri="{02D57815-91ED-43cb-92C2-25804820EDAC}">
                        <c15:formulaRef>
                          <c15:sqref>'Flu and Pnuemo'!$A$3:$A$8</c15:sqref>
                        </c15:formulaRef>
                      </c:ext>
                    </c:extLst>
                    <c:strCache>
                      <c:ptCount val="6"/>
                      <c:pt idx="0">
                        <c:v>Year:</c:v>
                      </c:pt>
                      <c:pt idx="1">
                        <c:v>2021</c:v>
                      </c:pt>
                      <c:pt idx="2">
                        <c:v>2020</c:v>
                      </c:pt>
                      <c:pt idx="3">
                        <c:v>2019</c:v>
                      </c:pt>
                      <c:pt idx="4">
                        <c:v>2018</c:v>
                      </c:pt>
                      <c:pt idx="5">
                        <c:v>2017</c:v>
                      </c:pt>
                    </c:strCache>
                  </c:strRef>
                </c:xVal>
                <c:yVal>
                  <c:numRef>
                    <c:extLst xmlns:c15="http://schemas.microsoft.com/office/drawing/2012/chart">
                      <c:ext xmlns:c15="http://schemas.microsoft.com/office/drawing/2012/chart" uri="{02D57815-91ED-43cb-92C2-25804820EDAC}">
                        <c15:formulaRef>
                          <c15:sqref>'Flu and Pnuemo'!$P$3:$P$8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E-5E33-4C5C-A0F7-F16A0EC81889}"/>
                  </c:ext>
                </c:extLst>
              </c15:ser>
            </c15:filteredScatterSeries>
          </c:ext>
        </c:extLst>
      </c:scatterChart>
      <c:valAx>
        <c:axId val="456756176"/>
        <c:scaling>
          <c:orientation val="minMax"/>
          <c:max val="2021"/>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9128"/>
        <c:crosses val="autoZero"/>
        <c:crossBetween val="midCat"/>
        <c:majorUnit val="1"/>
        <c:minorUnit val="0.5"/>
      </c:valAx>
      <c:valAx>
        <c:axId val="45675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56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5E9D4-01D9-4BC7-B1A1-31A8D6C35E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76D481C-E803-42B9-87DD-F505B6D0E4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73B4BD-C140-48DC-B6EC-09D9F7B6BC99}" type="datetimeFigureOut">
              <a:rPr lang="en-US" smtClean="0"/>
              <a:t>2/13/2023</a:t>
            </a:fld>
            <a:endParaRPr lang="en-US" dirty="0"/>
          </a:p>
        </p:txBody>
      </p:sp>
      <p:sp>
        <p:nvSpPr>
          <p:cNvPr id="4" name="Footer Placeholder 3">
            <a:extLst>
              <a:ext uri="{FF2B5EF4-FFF2-40B4-BE49-F238E27FC236}">
                <a16:creationId xmlns:a16="http://schemas.microsoft.com/office/drawing/2014/main" id="{CA78AC62-8E53-4135-A72D-E7E40B1F8F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D25E870-0614-4322-AC0E-3F7A6CC956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2C4BA1-07E6-4822-B84A-74167CEAB589}" type="slidenum">
              <a:rPr lang="en-US" smtClean="0"/>
              <a:t>‹#›</a:t>
            </a:fld>
            <a:endParaRPr lang="en-US" dirty="0"/>
          </a:p>
        </p:txBody>
      </p:sp>
    </p:spTree>
    <p:extLst>
      <p:ext uri="{BB962C8B-B14F-4D97-AF65-F5344CB8AC3E}">
        <p14:creationId xmlns:p14="http://schemas.microsoft.com/office/powerpoint/2010/main" val="3879773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0D50C-A834-4A30-B7EE-98E69729F14D}" type="datetimeFigureOut">
              <a:rPr lang="en-US" smtClean="0"/>
              <a:t>2/13/2023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BE2D6-AA8F-42A1-BE2B-AAFE18104AAB}" type="slidenum">
              <a:rPr lang="en-US" smtClean="0"/>
              <a:t>‹#›</a:t>
            </a:fld>
            <a:endParaRPr lang="en-US" dirty="0"/>
          </a:p>
        </p:txBody>
      </p:sp>
    </p:spTree>
    <p:extLst>
      <p:ext uri="{BB962C8B-B14F-4D97-AF65-F5344CB8AC3E}">
        <p14:creationId xmlns:p14="http://schemas.microsoft.com/office/powerpoint/2010/main" val="140690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a:t>
            </a:fld>
            <a:endParaRPr lang="en-US" dirty="0"/>
          </a:p>
        </p:txBody>
      </p:sp>
    </p:spTree>
    <p:extLst>
      <p:ext uri="{BB962C8B-B14F-4D97-AF65-F5344CB8AC3E}">
        <p14:creationId xmlns:p14="http://schemas.microsoft.com/office/powerpoint/2010/main" val="90304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a:t>
            </a:r>
          </a:p>
        </p:txBody>
      </p:sp>
      <p:sp>
        <p:nvSpPr>
          <p:cNvPr id="4" name="Slide Number Placeholder 3"/>
          <p:cNvSpPr>
            <a:spLocks noGrp="1"/>
          </p:cNvSpPr>
          <p:nvPr>
            <p:ph type="sldNum" sz="quarter" idx="5"/>
          </p:nvPr>
        </p:nvSpPr>
        <p:spPr/>
        <p:txBody>
          <a:bodyPr/>
          <a:lstStyle/>
          <a:p>
            <a:fld id="{163BE2D6-AA8F-42A1-BE2B-AAFE18104AAB}" type="slidenum">
              <a:rPr lang="en-US" smtClean="0"/>
              <a:t>3</a:t>
            </a:fld>
            <a:endParaRPr lang="en-US" dirty="0"/>
          </a:p>
        </p:txBody>
      </p:sp>
    </p:spTree>
    <p:extLst>
      <p:ext uri="{BB962C8B-B14F-4D97-AF65-F5344CB8AC3E}">
        <p14:creationId xmlns:p14="http://schemas.microsoft.com/office/powerpoint/2010/main" val="100746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5</a:t>
            </a:fld>
            <a:endParaRPr lang="en-US" dirty="0"/>
          </a:p>
        </p:txBody>
      </p:sp>
    </p:spTree>
    <p:extLst>
      <p:ext uri="{BB962C8B-B14F-4D97-AF65-F5344CB8AC3E}">
        <p14:creationId xmlns:p14="http://schemas.microsoft.com/office/powerpoint/2010/main" val="38841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6</a:t>
            </a:fld>
            <a:endParaRPr lang="en-US" dirty="0"/>
          </a:p>
        </p:txBody>
      </p:sp>
    </p:spTree>
    <p:extLst>
      <p:ext uri="{BB962C8B-B14F-4D97-AF65-F5344CB8AC3E}">
        <p14:creationId xmlns:p14="http://schemas.microsoft.com/office/powerpoint/2010/main" val="125048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*Vaccine preventable disease includes: haemophilus influenzae, hepatitis B (acute), hepatitis B virus infection perinatal, hepatitis C, hepatitis delta, invasive pneumococcal disease, measles, meningococcal disease, mumps, pertussis, tetanus, varicella.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*Respiratory disease includes: coccidioidomycosis, legionellosis, psittacosis, tuberculosis.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16</a:t>
            </a:fld>
            <a:endParaRPr lang="en-US" dirty="0"/>
          </a:p>
        </p:txBody>
      </p:sp>
    </p:spTree>
    <p:extLst>
      <p:ext uri="{BB962C8B-B14F-4D97-AF65-F5344CB8AC3E}">
        <p14:creationId xmlns:p14="http://schemas.microsoft.com/office/powerpoint/2010/main" val="2833937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F4D0F4F-E481-46DD-8BE4-669BC68C78A4}"/>
              </a:ext>
              <a:ext uri="{C183D7F6-B498-43B3-948B-1728B52AA6E4}">
                <adec:decorative xmlns:adec="http://schemas.microsoft.com/office/drawing/2017/decorative" val="1"/>
              </a:ext>
            </a:extLst>
          </p:cNvPr>
          <p:cNvSpPr/>
          <p:nvPr userDrawn="1"/>
        </p:nvSpPr>
        <p:spPr>
          <a:xfrm>
            <a:off x="109860" y="94196"/>
            <a:ext cx="1923082" cy="1934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503EE646-F231-45F5-AEE0-442EB2F58A68}"/>
              </a:ext>
            </a:extLst>
          </p:cNvPr>
          <p:cNvSpPr>
            <a:spLocks noGrp="1"/>
          </p:cNvSpPr>
          <p:nvPr>
            <p:ph type="ctrTitle" hasCustomPrompt="1"/>
          </p:nvPr>
        </p:nvSpPr>
        <p:spPr>
          <a:xfrm>
            <a:off x="1535837" y="3607041"/>
            <a:ext cx="9144000" cy="546866"/>
          </a:xfrm>
        </p:spPr>
        <p:txBody>
          <a:bodyPr anchor="ctr">
            <a:normAutofit/>
          </a:bodyPr>
          <a:lstStyle>
            <a:lvl1pPr algn="ctr">
              <a:defRPr sz="2800">
                <a:solidFill>
                  <a:srgbClr val="1F4E79"/>
                </a:solidFill>
                <a:latin typeface="+mn-lt"/>
                <a:cs typeface="Times New Roman" panose="02020603050405020304" pitchFamily="18" charset="0"/>
              </a:defRPr>
            </a:lvl1pPr>
          </a:lstStyle>
          <a:p>
            <a:r>
              <a:rPr lang="en-US"/>
              <a:t>Click to edit Division</a:t>
            </a:r>
          </a:p>
        </p:txBody>
      </p:sp>
      <p:sp>
        <p:nvSpPr>
          <p:cNvPr id="3" name="Subtitle 2">
            <a:extLst>
              <a:ext uri="{FF2B5EF4-FFF2-40B4-BE49-F238E27FC236}">
                <a16:creationId xmlns:a16="http://schemas.microsoft.com/office/drawing/2014/main" id="{443D2A38-DA5C-4122-927F-2D59F907BA7E}"/>
              </a:ext>
            </a:extLst>
          </p:cNvPr>
          <p:cNvSpPr>
            <a:spLocks noGrp="1"/>
          </p:cNvSpPr>
          <p:nvPr>
            <p:ph type="subTitle" idx="1" hasCustomPrompt="1"/>
          </p:nvPr>
        </p:nvSpPr>
        <p:spPr>
          <a:xfrm>
            <a:off x="1535837" y="4305774"/>
            <a:ext cx="9144000" cy="469665"/>
          </a:xfrm>
        </p:spPr>
        <p:txBody>
          <a:bodyPr anchor="ctr">
            <a:normAutofit/>
          </a:bodyPr>
          <a:lstStyle>
            <a:lvl1pPr marL="0" indent="0" algn="ctr" defTabSz="914400" rtl="0" eaLnBrk="1" latinLnBrk="0" hangingPunct="1">
              <a:lnSpc>
                <a:spcPct val="90000"/>
              </a:lnSpc>
              <a:spcBef>
                <a:spcPct val="0"/>
              </a:spcBef>
              <a:buNone/>
              <a:defRPr lang="en-US" sz="2400" kern="1200" dirty="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 (Person’s Name)</a:t>
            </a:r>
          </a:p>
        </p:txBody>
      </p:sp>
      <p:sp>
        <p:nvSpPr>
          <p:cNvPr id="7" name="Title 1">
            <a:extLst>
              <a:ext uri="{FF2B5EF4-FFF2-40B4-BE49-F238E27FC236}">
                <a16:creationId xmlns:a16="http://schemas.microsoft.com/office/drawing/2014/main" id="{551B421A-CEB0-4122-A55F-E52ACE10098F}"/>
              </a:ext>
            </a:extLst>
          </p:cNvPr>
          <p:cNvSpPr txBox="1">
            <a:spLocks/>
          </p:cNvSpPr>
          <p:nvPr userDrawn="1"/>
        </p:nvSpPr>
        <p:spPr>
          <a:xfrm>
            <a:off x="2445106" y="5626671"/>
            <a:ext cx="7320347" cy="68080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200" dirty="0">
                <a:solidFill>
                  <a:srgbClr val="1F4E79"/>
                </a:solidFill>
                <a:latin typeface="+mn-lt"/>
              </a:rPr>
              <a:t>Department of Health and Human Services</a:t>
            </a:r>
          </a:p>
        </p:txBody>
      </p:sp>
      <p:pic>
        <p:nvPicPr>
          <p:cNvPr id="9" name="Picture 8" descr="The Great Seal of the State of Nevada &quot;All for our Country&quot;">
            <a:extLst>
              <a:ext uri="{FF2B5EF4-FFF2-40B4-BE49-F238E27FC236}">
                <a16:creationId xmlns:a16="http://schemas.microsoft.com/office/drawing/2014/main" id="{0FBC4D1A-84EE-45B6-95D2-A5CAB3A4B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8616" y="233499"/>
            <a:ext cx="1638443" cy="1592718"/>
          </a:xfrm>
          <a:prstGeom prst="rect">
            <a:avLst/>
          </a:prstGeom>
        </p:spPr>
      </p:pic>
      <p:cxnSp>
        <p:nvCxnSpPr>
          <p:cNvPr id="10" name="Straight Connector 9">
            <a:extLst>
              <a:ext uri="{FF2B5EF4-FFF2-40B4-BE49-F238E27FC236}">
                <a16:creationId xmlns:a16="http://schemas.microsoft.com/office/drawing/2014/main" id="{579730DB-1305-49C4-B8EC-9A382996C578}"/>
              </a:ext>
            </a:extLst>
          </p:cNvPr>
          <p:cNvCxnSpPr/>
          <p:nvPr userDrawn="1"/>
        </p:nvCxnSpPr>
        <p:spPr>
          <a:xfrm>
            <a:off x="2681145" y="5626671"/>
            <a:ext cx="685338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527F0BC-AEA1-43B2-AD84-6EFBE6989832}"/>
              </a:ext>
            </a:extLst>
          </p:cNvPr>
          <p:cNvSpPr>
            <a:spLocks noGrp="1"/>
          </p:cNvSpPr>
          <p:nvPr>
            <p:ph type="body" sz="quarter" idx="13" hasCustomPrompt="1"/>
          </p:nvPr>
        </p:nvSpPr>
        <p:spPr>
          <a:xfrm>
            <a:off x="1535837" y="1978556"/>
            <a:ext cx="9144000" cy="1507436"/>
          </a:xfrm>
        </p:spPr>
        <p:txBody>
          <a:bodyPr anchor="ctr">
            <a:noAutofit/>
          </a:bodyPr>
          <a:lstStyle>
            <a:lvl1pPr marL="0" indent="0" algn="ctr">
              <a:buNone/>
              <a:defRPr lang="en-US" sz="4800" kern="1200" dirty="0">
                <a:solidFill>
                  <a:srgbClr val="1F4E79"/>
                </a:solidFill>
                <a:latin typeface="+mn-lt"/>
                <a:ea typeface="+mj-ea"/>
                <a:cs typeface="Times New Roman" panose="02020603050405020304" pitchFamily="18" charset="0"/>
              </a:defRPr>
            </a:lvl1pPr>
          </a:lstStyle>
          <a:p>
            <a:pPr lvl="0"/>
            <a:r>
              <a:rPr lang="en-US"/>
              <a:t>Click to edit Presentation Title</a:t>
            </a:r>
          </a:p>
        </p:txBody>
      </p:sp>
      <p:grpSp>
        <p:nvGrpSpPr>
          <p:cNvPr id="13" name="Group 12">
            <a:extLst>
              <a:ext uri="{FF2B5EF4-FFF2-40B4-BE49-F238E27FC236}">
                <a16:creationId xmlns:a16="http://schemas.microsoft.com/office/drawing/2014/main" id="{58C09CD6-2C7D-4515-A322-8CDBBC428003}"/>
              </a:ext>
            </a:extLst>
          </p:cNvPr>
          <p:cNvGrpSpPr/>
          <p:nvPr userDrawn="1"/>
        </p:nvGrpSpPr>
        <p:grpSpPr>
          <a:xfrm>
            <a:off x="2451567" y="915697"/>
            <a:ext cx="7313886" cy="712788"/>
            <a:chOff x="1793977" y="915697"/>
            <a:chExt cx="8635179" cy="712788"/>
          </a:xfrm>
        </p:grpSpPr>
        <p:sp>
          <p:nvSpPr>
            <p:cNvPr id="15" name="Text Box 49">
              <a:extLst>
                <a:ext uri="{FF2B5EF4-FFF2-40B4-BE49-F238E27FC236}">
                  <a16:creationId xmlns:a16="http://schemas.microsoft.com/office/drawing/2014/main" id="{9BE4A1A1-78D9-4BBC-B062-4D3401361671}"/>
                </a:ext>
              </a:extLst>
            </p:cNvPr>
            <p:cNvSpPr txBox="1">
              <a:spLocks noChangeArrowheads="1"/>
            </p:cNvSpPr>
            <p:nvPr userDrawn="1"/>
          </p:nvSpPr>
          <p:spPr bwMode="auto">
            <a:xfrm>
              <a:off x="1793977" y="915697"/>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dirty="0">
                  <a:solidFill>
                    <a:srgbClr val="1F4E79"/>
                  </a:solidFill>
                  <a:latin typeface="+mn-lt"/>
                </a:rPr>
                <a:t>Joe Lombardo</a:t>
              </a:r>
              <a:endParaRPr kumimoji="0" lang="en-US" altLang="en-US" sz="1600" b="1" i="0" u="none" strike="noStrike" cap="none" normalizeH="0" baseline="0" dirty="0">
                <a:ln>
                  <a:noFill/>
                </a:ln>
                <a:solidFill>
                  <a:srgbClr val="1F4E79"/>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1F4E79"/>
                  </a:solidFill>
                  <a:effectLst/>
                  <a:latin typeface="+mn-lt"/>
                </a:rPr>
                <a:t>Governor</a:t>
              </a:r>
              <a:endParaRPr kumimoji="0" lang="en-US" altLang="en-US" sz="1800" b="0" i="1" u="none" strike="noStrike" cap="none" normalizeH="0" baseline="0" dirty="0">
                <a:ln>
                  <a:noFill/>
                </a:ln>
                <a:solidFill>
                  <a:srgbClr val="1F4E79"/>
                </a:solidFill>
                <a:effectLst/>
                <a:latin typeface="+mn-lt"/>
              </a:endParaRPr>
            </a:p>
          </p:txBody>
        </p:sp>
        <p:sp>
          <p:nvSpPr>
            <p:cNvPr id="16" name="Text Box 50">
              <a:extLst>
                <a:ext uri="{FF2B5EF4-FFF2-40B4-BE49-F238E27FC236}">
                  <a16:creationId xmlns:a16="http://schemas.microsoft.com/office/drawing/2014/main" id="{1D244E04-4923-4419-99EE-A25D79284685}"/>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1F4E79"/>
                  </a:solidFill>
                  <a:effectLst/>
                  <a:latin typeface="+mn-lt"/>
                </a:rPr>
                <a:t>Richard Whitley</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1F4E79"/>
                  </a:solidFill>
                  <a:effectLst/>
                  <a:latin typeface="+mn-lt"/>
                </a:rPr>
                <a:t>Director</a:t>
              </a:r>
              <a:endParaRPr kumimoji="0" lang="en-US" altLang="en-US" sz="1800" b="0" i="1" u="none" strike="noStrike" cap="none" normalizeH="0" baseline="0" dirty="0">
                <a:ln>
                  <a:noFill/>
                </a:ln>
                <a:solidFill>
                  <a:srgbClr val="1F4E79"/>
                </a:solidFill>
                <a:effectLst/>
                <a:latin typeface="+mn-lt"/>
              </a:endParaRPr>
            </a:p>
          </p:txBody>
        </p:sp>
      </p:grpSp>
      <p:pic>
        <p:nvPicPr>
          <p:cNvPr id="18" name="Picture 17" descr="Department of Health and Human Services logo &quot;DHHS&quot;">
            <a:extLst>
              <a:ext uri="{FF2B5EF4-FFF2-40B4-BE49-F238E27FC236}">
                <a16:creationId xmlns:a16="http://schemas.microsoft.com/office/drawing/2014/main" id="{9D76AB1F-A8ED-4B18-9C33-FBEC13EC0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441" y="5032259"/>
            <a:ext cx="1331869" cy="1789077"/>
          </a:xfrm>
          <a:prstGeom prst="rect">
            <a:avLst/>
          </a:prstGeom>
        </p:spPr>
      </p:pic>
      <p:sp>
        <p:nvSpPr>
          <p:cNvPr id="20" name="Footer Placeholder 5">
            <a:extLst>
              <a:ext uri="{FF2B5EF4-FFF2-40B4-BE49-F238E27FC236}">
                <a16:creationId xmlns:a16="http://schemas.microsoft.com/office/drawing/2014/main" id="{436F594D-EFA8-4AEE-9799-7C7A899224C7}"/>
              </a:ext>
            </a:extLst>
          </p:cNvPr>
          <p:cNvSpPr txBox="1">
            <a:spLocks/>
          </p:cNvSpPr>
          <p:nvPr userDrawn="1"/>
        </p:nvSpPr>
        <p:spPr>
          <a:xfrm>
            <a:off x="3771900" y="6307473"/>
            <a:ext cx="4114800" cy="365125"/>
          </a:xfrm>
          <a:prstGeom prst="rect">
            <a:avLst/>
          </a:prstGeom>
        </p:spPr>
        <p:txBody>
          <a:bodyPr lIns="0" tIns="0" rIns="0" bIns="0"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solidFill>
                  <a:srgbClr val="1F4E79"/>
                </a:solidFill>
                <a:latin typeface="+mn-lt"/>
              </a:rPr>
              <a:t>Helping people.  It’s who we are and what we do.</a:t>
            </a:r>
          </a:p>
        </p:txBody>
      </p:sp>
      <p:sp>
        <p:nvSpPr>
          <p:cNvPr id="23" name="Text Placeholder 22">
            <a:extLst>
              <a:ext uri="{FF2B5EF4-FFF2-40B4-BE49-F238E27FC236}">
                <a16:creationId xmlns:a16="http://schemas.microsoft.com/office/drawing/2014/main" id="{3426419D-5A94-4288-8759-EF0C171EACEE}"/>
              </a:ext>
            </a:extLst>
          </p:cNvPr>
          <p:cNvSpPr>
            <a:spLocks noGrp="1"/>
          </p:cNvSpPr>
          <p:nvPr>
            <p:ph type="body" sz="quarter" idx="14" hasCustomPrompt="1"/>
          </p:nvPr>
        </p:nvSpPr>
        <p:spPr>
          <a:xfrm>
            <a:off x="3485217" y="4958756"/>
            <a:ext cx="5245240" cy="342979"/>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Date of Presentation</a:t>
            </a:r>
          </a:p>
        </p:txBody>
      </p:sp>
      <p:sp>
        <p:nvSpPr>
          <p:cNvPr id="17" name="Text Placeholder 22">
            <a:extLst>
              <a:ext uri="{FF2B5EF4-FFF2-40B4-BE49-F238E27FC236}">
                <a16:creationId xmlns:a16="http://schemas.microsoft.com/office/drawing/2014/main" id="{2BA2630A-15E2-4634-89E7-CF26F59875EA}"/>
              </a:ext>
            </a:extLst>
          </p:cNvPr>
          <p:cNvSpPr>
            <a:spLocks noGrp="1"/>
          </p:cNvSpPr>
          <p:nvPr>
            <p:ph type="body" sz="quarter" idx="15" hasCustomPrompt="1"/>
          </p:nvPr>
        </p:nvSpPr>
        <p:spPr>
          <a:xfrm>
            <a:off x="10001492" y="5128182"/>
            <a:ext cx="2020551" cy="1621410"/>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REMOVE text box or REPLACE with Division or Program logo not to exceed 2” height</a:t>
            </a:r>
          </a:p>
        </p:txBody>
      </p:sp>
    </p:spTree>
    <p:extLst>
      <p:ext uri="{BB962C8B-B14F-4D97-AF65-F5344CB8AC3E}">
        <p14:creationId xmlns:p14="http://schemas.microsoft.com/office/powerpoint/2010/main" val="242022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2229-ECE3-49A5-A1BD-2CB5EC1143CF}"/>
              </a:ext>
            </a:extLst>
          </p:cNvPr>
          <p:cNvSpPr>
            <a:spLocks noGrp="1"/>
          </p:cNvSpPr>
          <p:nvPr>
            <p:ph type="title" hasCustomPrompt="1"/>
          </p:nvPr>
        </p:nvSpPr>
        <p:spPr>
          <a:xfrm>
            <a:off x="357447" y="0"/>
            <a:ext cx="11670009" cy="1325563"/>
          </a:xfrm>
        </p:spPr>
        <p:txBody>
          <a:bodyPr/>
          <a:lstStyle>
            <a:lvl1pPr>
              <a:defRPr/>
            </a:lvl1pPr>
          </a:lstStyle>
          <a:p>
            <a:r>
              <a:rPr lang="en-US"/>
              <a:t>Add “Agenda”</a:t>
            </a:r>
          </a:p>
        </p:txBody>
      </p:sp>
      <p:sp>
        <p:nvSpPr>
          <p:cNvPr id="3" name="Content Placeholder 2"/>
          <p:cNvSpPr>
            <a:spLocks noGrp="1"/>
          </p:cNvSpPr>
          <p:nvPr>
            <p:ph idx="1" hasCustomPrompt="1"/>
          </p:nvPr>
        </p:nvSpPr>
        <p:spPr>
          <a:xfrm>
            <a:off x="357447" y="1460498"/>
            <a:ext cx="11670010" cy="4895852"/>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dirty="0"/>
          </a:p>
        </p:txBody>
      </p:sp>
    </p:spTree>
    <p:extLst>
      <p:ext uri="{BB962C8B-B14F-4D97-AF65-F5344CB8AC3E}">
        <p14:creationId xmlns:p14="http://schemas.microsoft.com/office/powerpoint/2010/main" val="404237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E067E-DCDD-43CE-A2C6-47C7E7D02A40}"/>
              </a:ext>
            </a:extLst>
          </p:cNvPr>
          <p:cNvSpPr>
            <a:spLocks noGrp="1"/>
          </p:cNvSpPr>
          <p:nvPr>
            <p:ph idx="1"/>
          </p:nvPr>
        </p:nvSpPr>
        <p:spPr>
          <a:xfrm>
            <a:off x="357447" y="1460500"/>
            <a:ext cx="11670010"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dirty="0"/>
          </a:p>
        </p:txBody>
      </p:sp>
      <p:sp>
        <p:nvSpPr>
          <p:cNvPr id="5" name="Title 1">
            <a:extLst>
              <a:ext uri="{FF2B5EF4-FFF2-40B4-BE49-F238E27FC236}">
                <a16:creationId xmlns:a16="http://schemas.microsoft.com/office/drawing/2014/main" id="{266E7EE1-E575-465C-90AC-24DF7BC4CEF0}"/>
              </a:ext>
            </a:extLst>
          </p:cNvPr>
          <p:cNvSpPr>
            <a:spLocks noGrp="1"/>
          </p:cNvSpPr>
          <p:nvPr>
            <p:ph type="title" hasCustomPrompt="1"/>
          </p:nvPr>
        </p:nvSpPr>
        <p:spPr>
          <a:xfrm>
            <a:off x="357447" y="0"/>
            <a:ext cx="11670009" cy="1325563"/>
          </a:xfrm>
        </p:spPr>
        <p:txBody>
          <a:bodyPr/>
          <a:lstStyle>
            <a:lvl1pPr>
              <a:defRPr/>
            </a:lvl1pPr>
          </a:lstStyle>
          <a:p>
            <a:r>
              <a:rPr lang="en-US"/>
              <a:t>Add Slide Title</a:t>
            </a:r>
          </a:p>
        </p:txBody>
      </p:sp>
    </p:spTree>
    <p:extLst>
      <p:ext uri="{BB962C8B-B14F-4D97-AF65-F5344CB8AC3E}">
        <p14:creationId xmlns:p14="http://schemas.microsoft.com/office/powerpoint/2010/main" val="308642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C800-7359-4452-8C9C-726AEEF44903}"/>
              </a:ext>
            </a:extLst>
          </p:cNvPr>
          <p:cNvSpPr>
            <a:spLocks noGrp="1"/>
          </p:cNvSpPr>
          <p:nvPr>
            <p:ph type="title"/>
          </p:nvPr>
        </p:nvSpPr>
        <p:spPr>
          <a:xfrm>
            <a:off x="831850" y="1709738"/>
            <a:ext cx="10515600" cy="2852737"/>
          </a:xfrm>
        </p:spPr>
        <p:txBody>
          <a:bodyPr anchor="b"/>
          <a:lstStyle>
            <a:lvl1pPr>
              <a:defRPr sz="6000">
                <a:solidFill>
                  <a:srgbClr val="1F4E79"/>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6461A9-3331-4ABE-9A64-5AB5D2295392}"/>
              </a:ext>
            </a:extLst>
          </p:cNvPr>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FD80A44-01AC-4FFC-AA21-0F2E7F88A6F5}"/>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347683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1DD24-6C95-4034-884F-B0C09EDE9D10}"/>
              </a:ext>
            </a:extLst>
          </p:cNvPr>
          <p:cNvSpPr>
            <a:spLocks noGrp="1"/>
          </p:cNvSpPr>
          <p:nvPr>
            <p:ph sz="half" idx="1"/>
          </p:nvPr>
        </p:nvSpPr>
        <p:spPr>
          <a:xfrm>
            <a:off x="357448" y="1465465"/>
            <a:ext cx="5374177" cy="490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ADBD2-493D-4281-B5D9-94DD2B671C37}"/>
              </a:ext>
            </a:extLst>
          </p:cNvPr>
          <p:cNvSpPr>
            <a:spLocks noGrp="1"/>
          </p:cNvSpPr>
          <p:nvPr>
            <p:ph sz="half" idx="2"/>
          </p:nvPr>
        </p:nvSpPr>
        <p:spPr>
          <a:xfrm>
            <a:off x="5893723" y="1465465"/>
            <a:ext cx="6133733" cy="490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9A8DFC-D64C-41B5-9A16-1822DA3233AC}"/>
              </a:ext>
            </a:extLst>
          </p:cNvPr>
          <p:cNvSpPr>
            <a:spLocks noGrp="1"/>
          </p:cNvSpPr>
          <p:nvPr>
            <p:ph type="sldNum" sz="quarter" idx="12"/>
          </p:nvPr>
        </p:nvSpPr>
        <p:spPr/>
        <p:txBody>
          <a:bodyPr/>
          <a:lstStyle/>
          <a:p>
            <a:fld id="{E9C1D828-F931-464A-8E86-F9D742DA373F}" type="slidenum">
              <a:rPr lang="en-US" smtClean="0"/>
              <a:t>‹#›</a:t>
            </a:fld>
            <a:endParaRPr lang="en-US" dirty="0"/>
          </a:p>
        </p:txBody>
      </p:sp>
      <p:sp>
        <p:nvSpPr>
          <p:cNvPr id="8" name="Title 1">
            <a:extLst>
              <a:ext uri="{FF2B5EF4-FFF2-40B4-BE49-F238E27FC236}">
                <a16:creationId xmlns:a16="http://schemas.microsoft.com/office/drawing/2014/main" id="{B6750193-6397-4876-BD08-6974362A43D1}"/>
              </a:ext>
            </a:extLst>
          </p:cNvPr>
          <p:cNvSpPr>
            <a:spLocks noGrp="1"/>
          </p:cNvSpPr>
          <p:nvPr>
            <p:ph type="title" hasCustomPrompt="1"/>
          </p:nvPr>
        </p:nvSpPr>
        <p:spPr>
          <a:xfrm>
            <a:off x="357448" y="0"/>
            <a:ext cx="11670008" cy="1325563"/>
          </a:xfrm>
        </p:spPr>
        <p:txBody>
          <a:bodyPr/>
          <a:lstStyle>
            <a:lvl1pPr>
              <a:defRPr/>
            </a:lvl1pPr>
          </a:lstStyle>
          <a:p>
            <a:r>
              <a:rPr lang="en-US"/>
              <a:t>Add Slide Title</a:t>
            </a:r>
          </a:p>
        </p:txBody>
      </p:sp>
    </p:spTree>
    <p:extLst>
      <p:ext uri="{BB962C8B-B14F-4D97-AF65-F5344CB8AC3E}">
        <p14:creationId xmlns:p14="http://schemas.microsoft.com/office/powerpoint/2010/main" val="82669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dirty="0"/>
          </a:p>
        </p:txBody>
      </p:sp>
      <p:sp>
        <p:nvSpPr>
          <p:cNvPr id="2" name="Title 1">
            <a:extLst>
              <a:ext uri="{FF2B5EF4-FFF2-40B4-BE49-F238E27FC236}">
                <a16:creationId xmlns:a16="http://schemas.microsoft.com/office/drawing/2014/main" id="{9E66C148-6FEC-4A4F-A9AE-811E307EF688}"/>
              </a:ext>
            </a:extLst>
          </p:cNvPr>
          <p:cNvSpPr>
            <a:spLocks noGrp="1"/>
          </p:cNvSpPr>
          <p:nvPr>
            <p:ph type="title" hasCustomPrompt="1"/>
          </p:nvPr>
        </p:nvSpPr>
        <p:spPr>
          <a:xfrm>
            <a:off x="1540626" y="1828801"/>
            <a:ext cx="9110749" cy="3200399"/>
          </a:xfrm>
        </p:spPr>
        <p:txBody>
          <a:bodyPr>
            <a:noAutofit/>
          </a:bodyPr>
          <a:lstStyle>
            <a:lvl1pPr marL="0" algn="ctr" defTabSz="914400" rtl="0" eaLnBrk="1" latinLnBrk="0" hangingPunct="1">
              <a:lnSpc>
                <a:spcPct val="90000"/>
              </a:lnSpc>
              <a:spcBef>
                <a:spcPct val="0"/>
              </a:spcBef>
              <a:buNone/>
              <a:defRPr lang="en-US" sz="11600" kern="1200" dirty="0" smtClean="0">
                <a:solidFill>
                  <a:srgbClr val="1F4E79"/>
                </a:solidFill>
                <a:latin typeface="+mn-lt"/>
                <a:ea typeface="+mj-ea"/>
                <a:cs typeface="Times New Roman" panose="02020603050405020304" pitchFamily="18" charset="0"/>
              </a:defRPr>
            </a:lvl1pPr>
          </a:lstStyle>
          <a:p>
            <a:r>
              <a:rPr lang="en-US" dirty="0"/>
              <a:t>Add “Questions?”</a:t>
            </a:r>
          </a:p>
        </p:txBody>
      </p:sp>
    </p:spTree>
    <p:extLst>
      <p:ext uri="{BB962C8B-B14F-4D97-AF65-F5344CB8AC3E}">
        <p14:creationId xmlns:p14="http://schemas.microsoft.com/office/powerpoint/2010/main" val="25335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dirty="0"/>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a:t>Web Address</a:t>
            </a:r>
          </a:p>
        </p:txBody>
      </p:sp>
      <p:sp>
        <p:nvSpPr>
          <p:cNvPr id="19" name="Content Placeholder 2">
            <a:extLst>
              <a:ext uri="{FF2B5EF4-FFF2-40B4-BE49-F238E27FC236}">
                <a16:creationId xmlns:a16="http://schemas.microsoft.com/office/drawing/2014/main" id="{DF3C1F5E-A7B3-4E0F-BFAE-6F2EE1D9BEE6}"/>
              </a:ext>
            </a:extLst>
          </p:cNvPr>
          <p:cNvSpPr>
            <a:spLocks noGrp="1"/>
          </p:cNvSpPr>
          <p:nvPr>
            <p:ph sz="half" idx="1" hasCustomPrompt="1"/>
          </p:nvPr>
        </p:nvSpPr>
        <p:spPr>
          <a:xfrm>
            <a:off x="839585" y="1456037"/>
            <a:ext cx="4422372" cy="3232341"/>
          </a:xfrm>
        </p:spPr>
        <p:txBody>
          <a:bodyPr/>
          <a:lstStyle>
            <a:lvl1pPr marL="0" indent="0">
              <a:lnSpc>
                <a:spcPct val="100000"/>
              </a:lnSpc>
              <a:spcBef>
                <a:spcPts val="0"/>
              </a:spcBef>
              <a:buNone/>
              <a:defRPr/>
            </a:lvl1pPr>
          </a:lstStyle>
          <a:p>
            <a:pPr lvl="0"/>
            <a:r>
              <a:rPr lang="en-US"/>
              <a:t>Name</a:t>
            </a:r>
          </a:p>
          <a:p>
            <a:pPr lvl="0"/>
            <a:r>
              <a:rPr lang="en-US"/>
              <a:t>Job Title</a:t>
            </a:r>
          </a:p>
          <a:p>
            <a:pPr lvl="0"/>
            <a:r>
              <a:rPr lang="en-US"/>
              <a:t>Email</a:t>
            </a:r>
          </a:p>
          <a:p>
            <a:pPr lvl="0"/>
            <a:r>
              <a:rPr lang="en-US"/>
              <a:t>Phone Number</a:t>
            </a:r>
          </a:p>
        </p:txBody>
      </p:sp>
      <p:sp>
        <p:nvSpPr>
          <p:cNvPr id="20" name="Content Placeholder 2">
            <a:extLst>
              <a:ext uri="{FF2B5EF4-FFF2-40B4-BE49-F238E27FC236}">
                <a16:creationId xmlns:a16="http://schemas.microsoft.com/office/drawing/2014/main" id="{DE4D0672-6795-4687-ADE2-30C6EEC8E405}"/>
              </a:ext>
            </a:extLst>
          </p:cNvPr>
          <p:cNvSpPr>
            <a:spLocks noGrp="1"/>
          </p:cNvSpPr>
          <p:nvPr>
            <p:ph sz="half" idx="22" hasCustomPrompt="1"/>
          </p:nvPr>
        </p:nvSpPr>
        <p:spPr>
          <a:xfrm>
            <a:off x="5422669" y="1456037"/>
            <a:ext cx="4422372" cy="3232341"/>
          </a:xfrm>
        </p:spPr>
        <p:txBody>
          <a:bodyPr/>
          <a:lstStyle>
            <a:lvl1pPr marL="0" indent="0">
              <a:lnSpc>
                <a:spcPct val="100000"/>
              </a:lnSpc>
              <a:spcBef>
                <a:spcPts val="0"/>
              </a:spcBef>
              <a:buNone/>
              <a:defRPr/>
            </a:lvl1pPr>
          </a:lstStyle>
          <a:p>
            <a:pPr lvl="0"/>
            <a:r>
              <a:rPr lang="en-US"/>
              <a:t>Name</a:t>
            </a:r>
          </a:p>
          <a:p>
            <a:pPr lvl="0"/>
            <a:r>
              <a:rPr lang="en-US"/>
              <a:t>Job Title</a:t>
            </a:r>
          </a:p>
          <a:p>
            <a:pPr lvl="0"/>
            <a:r>
              <a:rPr lang="en-US"/>
              <a:t>Email</a:t>
            </a:r>
          </a:p>
          <a:p>
            <a:pPr lvl="0"/>
            <a:r>
              <a:rPr lang="en-US"/>
              <a:t>Phone Number</a:t>
            </a:r>
          </a:p>
        </p:txBody>
      </p:sp>
      <p:sp>
        <p:nvSpPr>
          <p:cNvPr id="8" name="Title 1">
            <a:extLst>
              <a:ext uri="{FF2B5EF4-FFF2-40B4-BE49-F238E27FC236}">
                <a16:creationId xmlns:a16="http://schemas.microsoft.com/office/drawing/2014/main" id="{02A42F20-5A57-4228-95D6-2C29761228C7}"/>
              </a:ext>
            </a:extLst>
          </p:cNvPr>
          <p:cNvSpPr>
            <a:spLocks noGrp="1"/>
          </p:cNvSpPr>
          <p:nvPr>
            <p:ph type="title" hasCustomPrompt="1"/>
          </p:nvPr>
        </p:nvSpPr>
        <p:spPr>
          <a:xfrm>
            <a:off x="357447" y="0"/>
            <a:ext cx="11670009" cy="1325563"/>
          </a:xfrm>
        </p:spPr>
        <p:txBody>
          <a:bodyPr/>
          <a:lstStyle>
            <a:lvl1pPr>
              <a:defRPr/>
            </a:lvl1pPr>
          </a:lstStyle>
          <a:p>
            <a:r>
              <a:rPr lang="en-US"/>
              <a:t>Add “Contact Information”</a:t>
            </a:r>
          </a:p>
        </p:txBody>
      </p:sp>
    </p:spTree>
    <p:extLst>
      <p:ext uri="{BB962C8B-B14F-4D97-AF65-F5344CB8AC3E}">
        <p14:creationId xmlns:p14="http://schemas.microsoft.com/office/powerpoint/2010/main" val="400791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447" y="1460500"/>
            <a:ext cx="11670010" cy="4895850"/>
          </a:xfrm>
        </p:spPr>
        <p:txBody>
          <a:bodyPr numCol="2"/>
          <a:lstStyle>
            <a:lvl1pPr>
              <a:defRPr>
                <a:latin typeface="+mn-lt"/>
              </a:defRPr>
            </a:lvl1pPr>
          </a:lstStyle>
          <a:p>
            <a:pPr lvl="0"/>
            <a:r>
              <a:rPr lang="en-US" dirty="0"/>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solidFill>
                  <a:srgbClr val="1F4E79"/>
                </a:solidFill>
                <a:latin typeface="+mn-lt"/>
              </a:defRPr>
            </a:lvl1pPr>
          </a:lstStyle>
          <a:p>
            <a:fld id="{A0EC8638-D38E-4C5B-8C11-DA859CF37C29}" type="slidenum">
              <a:rPr lang="en-US" smtClean="0"/>
              <a:pPr/>
              <a:t>‹#›</a:t>
            </a:fld>
            <a:endParaRPr lang="en-US" dirty="0"/>
          </a:p>
        </p:txBody>
      </p:sp>
      <p:sp>
        <p:nvSpPr>
          <p:cNvPr id="5" name="Title 1">
            <a:extLst>
              <a:ext uri="{FF2B5EF4-FFF2-40B4-BE49-F238E27FC236}">
                <a16:creationId xmlns:a16="http://schemas.microsoft.com/office/drawing/2014/main" id="{8359C402-E482-4385-B374-8E4FB3A0A9D4}"/>
              </a:ext>
            </a:extLst>
          </p:cNvPr>
          <p:cNvSpPr>
            <a:spLocks noGrp="1"/>
          </p:cNvSpPr>
          <p:nvPr>
            <p:ph type="title" hasCustomPrompt="1"/>
          </p:nvPr>
        </p:nvSpPr>
        <p:spPr>
          <a:xfrm>
            <a:off x="357447" y="0"/>
            <a:ext cx="11670009" cy="1325563"/>
          </a:xfrm>
        </p:spPr>
        <p:txBody>
          <a:bodyPr/>
          <a:lstStyle>
            <a:lvl1pPr>
              <a:defRPr/>
            </a:lvl1pPr>
          </a:lstStyle>
          <a:p>
            <a:r>
              <a:rPr lang="en-US" dirty="0"/>
              <a:t>Add “Acronyms”</a:t>
            </a:r>
          </a:p>
        </p:txBody>
      </p:sp>
    </p:spTree>
    <p:extLst>
      <p:ext uri="{BB962C8B-B14F-4D97-AF65-F5344CB8AC3E}">
        <p14:creationId xmlns:p14="http://schemas.microsoft.com/office/powerpoint/2010/main" val="400432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2DBFB-A98A-4630-BC5E-243E7D04D898}"/>
              </a:ext>
              <a:ext uri="{C183D7F6-B498-43B3-948B-1728B52AA6E4}">
                <adec:decorative xmlns:adec="http://schemas.microsoft.com/office/drawing/2017/decorative" val="1"/>
              </a:ext>
            </a:extLst>
          </p:cNvPr>
          <p:cNvPicPr>
            <a:picLocks noChangeAspect="1"/>
          </p:cNvPicPr>
          <p:nvPr userDrawn="1"/>
        </p:nvPicPr>
        <p:blipFill>
          <a:blip r:embed="rId10" cstate="print">
            <a:alphaModFix amt="50000"/>
            <a:extLst>
              <a:ext uri="{28A0092B-C50C-407E-A947-70E740481C1C}">
                <a14:useLocalDpi xmlns:a14="http://schemas.microsoft.com/office/drawing/2010/main" val="0"/>
              </a:ext>
            </a:extLst>
          </a:blip>
          <a:stretch>
            <a:fillRect/>
          </a:stretch>
        </p:blipFill>
        <p:spPr>
          <a:xfrm>
            <a:off x="84408" y="94321"/>
            <a:ext cx="1192850" cy="1602334"/>
          </a:xfrm>
          <a:prstGeom prst="rect">
            <a:avLst/>
          </a:prstGeom>
        </p:spPr>
      </p:pic>
      <p:sp>
        <p:nvSpPr>
          <p:cNvPr id="2" name="Title Placeholder 1">
            <a:extLst>
              <a:ext uri="{FF2B5EF4-FFF2-40B4-BE49-F238E27FC236}">
                <a16:creationId xmlns:a16="http://schemas.microsoft.com/office/drawing/2014/main" id="{856853BC-8490-4DED-9C8F-580D31D5606A}"/>
              </a:ext>
            </a:extLst>
          </p:cNvPr>
          <p:cNvSpPr>
            <a:spLocks noGrp="1"/>
          </p:cNvSpPr>
          <p:nvPr>
            <p:ph type="title"/>
          </p:nvPr>
        </p:nvSpPr>
        <p:spPr>
          <a:xfrm>
            <a:off x="357447" y="0"/>
            <a:ext cx="1167000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4A04E8-62AC-42FA-B929-59C88856BBB3}"/>
              </a:ext>
            </a:extLst>
          </p:cNvPr>
          <p:cNvSpPr>
            <a:spLocks noGrp="1"/>
          </p:cNvSpPr>
          <p:nvPr>
            <p:ph type="body" idx="1"/>
          </p:nvPr>
        </p:nvSpPr>
        <p:spPr>
          <a:xfrm>
            <a:off x="357447" y="1460500"/>
            <a:ext cx="1167001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2C88AF-DBAC-4CB4-9B59-00238870E7CE}"/>
              </a:ext>
            </a:extLst>
          </p:cNvPr>
          <p:cNvSpPr>
            <a:spLocks noGrp="1"/>
          </p:cNvSpPr>
          <p:nvPr>
            <p:ph type="sldNum" sz="quarter" idx="4"/>
          </p:nvPr>
        </p:nvSpPr>
        <p:spPr>
          <a:xfrm>
            <a:off x="9284257" y="6356349"/>
            <a:ext cx="2743200" cy="365125"/>
          </a:xfrm>
          <a:prstGeom prst="rect">
            <a:avLst/>
          </a:prstGeom>
        </p:spPr>
        <p:txBody>
          <a:bodyPr vert="horz" lIns="91440" tIns="45720" rIns="91440" bIns="45720" rtlCol="0" anchor="ctr"/>
          <a:lstStyle>
            <a:lvl1pPr algn="r">
              <a:defRPr lang="en-US" sz="1600" kern="1200" smtClean="0">
                <a:solidFill>
                  <a:srgbClr val="1F4E79"/>
                </a:solidFill>
                <a:latin typeface="+mn-lt"/>
                <a:ea typeface="+mn-ea"/>
                <a:cs typeface="Times New Roman" panose="02020603050405020304" pitchFamily="18" charset="0"/>
              </a:defRPr>
            </a:lvl1pPr>
          </a:lstStyle>
          <a:p>
            <a:fld id="{E9C1D828-F931-464A-8E86-F9D742DA373F}" type="slidenum">
              <a:rPr lang="en-US" smtClean="0"/>
              <a:pPr/>
              <a:t>‹#›</a:t>
            </a:fld>
            <a:endParaRPr lang="en-US" dirty="0"/>
          </a:p>
        </p:txBody>
      </p:sp>
    </p:spTree>
    <p:extLst>
      <p:ext uri="{BB962C8B-B14F-4D97-AF65-F5344CB8AC3E}">
        <p14:creationId xmlns:p14="http://schemas.microsoft.com/office/powerpoint/2010/main" val="7162705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60" r:id="rId6"/>
    <p:sldLayoutId id="2147483661" r:id="rId7"/>
    <p:sldLayoutId id="2147483662" r:id="rId8"/>
  </p:sldLayoutIdLst>
  <p:hf hdr="0" ftr="0"/>
  <p:txStyles>
    <p:titleStyle>
      <a:lvl1pPr algn="ctr" defTabSz="914400" rtl="0" eaLnBrk="1" latinLnBrk="0" hangingPunct="1">
        <a:lnSpc>
          <a:spcPct val="90000"/>
        </a:lnSpc>
        <a:spcBef>
          <a:spcPct val="0"/>
        </a:spcBef>
        <a:buNone/>
        <a:defRPr lang="en-US" sz="4800" kern="1200" dirty="0" smtClean="0">
          <a:solidFill>
            <a:srgbClr val="1F4E79"/>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dhhs.nv.gov/analytic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213E-3FDF-4472-8DC1-0818415EE67D}"/>
              </a:ext>
            </a:extLst>
          </p:cNvPr>
          <p:cNvSpPr>
            <a:spLocks noGrp="1"/>
          </p:cNvSpPr>
          <p:nvPr>
            <p:ph type="ctrTitle"/>
          </p:nvPr>
        </p:nvSpPr>
        <p:spPr>
          <a:xfrm>
            <a:off x="1524000" y="3611807"/>
            <a:ext cx="9144000" cy="546866"/>
          </a:xfrm>
        </p:spPr>
        <p:txBody>
          <a:bodyPr/>
          <a:lstStyle/>
          <a:p>
            <a:r>
              <a:rPr lang="en-US" dirty="0"/>
              <a:t>Office of Analytics</a:t>
            </a:r>
          </a:p>
        </p:txBody>
      </p:sp>
      <p:sp>
        <p:nvSpPr>
          <p:cNvPr id="3" name="Subtitle 2">
            <a:extLst>
              <a:ext uri="{FF2B5EF4-FFF2-40B4-BE49-F238E27FC236}">
                <a16:creationId xmlns:a16="http://schemas.microsoft.com/office/drawing/2014/main" id="{4E9A2FF6-E70D-4F04-829F-0308ECD45051}"/>
              </a:ext>
            </a:extLst>
          </p:cNvPr>
          <p:cNvSpPr>
            <a:spLocks noGrp="1"/>
          </p:cNvSpPr>
          <p:nvPr>
            <p:ph type="subTitle" idx="1"/>
          </p:nvPr>
        </p:nvSpPr>
        <p:spPr>
          <a:xfrm>
            <a:off x="1524000" y="4360132"/>
            <a:ext cx="9144000" cy="469665"/>
          </a:xfrm>
        </p:spPr>
        <p:txBody>
          <a:bodyPr/>
          <a:lstStyle/>
          <a:p>
            <a:r>
              <a:rPr lang="en-US" dirty="0"/>
              <a:t>Evelina Eytchison</a:t>
            </a:r>
          </a:p>
        </p:txBody>
      </p:sp>
      <p:sp>
        <p:nvSpPr>
          <p:cNvPr id="5" name="Text Placeholder 4">
            <a:extLst>
              <a:ext uri="{FF2B5EF4-FFF2-40B4-BE49-F238E27FC236}">
                <a16:creationId xmlns:a16="http://schemas.microsoft.com/office/drawing/2014/main" id="{54883497-CDC1-4006-A8FB-7226BAABE4E2}"/>
              </a:ext>
            </a:extLst>
          </p:cNvPr>
          <p:cNvSpPr>
            <a:spLocks noGrp="1"/>
          </p:cNvSpPr>
          <p:nvPr>
            <p:ph type="body" sz="quarter" idx="13"/>
          </p:nvPr>
        </p:nvSpPr>
        <p:spPr>
          <a:xfrm>
            <a:off x="1524000" y="2458480"/>
            <a:ext cx="9144000" cy="657225"/>
          </a:xfrm>
        </p:spPr>
        <p:txBody>
          <a:bodyPr/>
          <a:lstStyle/>
          <a:p>
            <a:r>
              <a:rPr lang="en-US" dirty="0"/>
              <a:t>Minority Health Report 2023</a:t>
            </a:r>
          </a:p>
        </p:txBody>
      </p:sp>
      <p:sp>
        <p:nvSpPr>
          <p:cNvPr id="6" name="TextBox 5">
            <a:extLst>
              <a:ext uri="{FF2B5EF4-FFF2-40B4-BE49-F238E27FC236}">
                <a16:creationId xmlns:a16="http://schemas.microsoft.com/office/drawing/2014/main" id="{F944D294-13C7-409B-9BB2-38C6605BA149}"/>
              </a:ext>
            </a:extLst>
          </p:cNvPr>
          <p:cNvSpPr txBox="1"/>
          <p:nvPr/>
        </p:nvSpPr>
        <p:spPr>
          <a:xfrm>
            <a:off x="3639178" y="4945259"/>
            <a:ext cx="4913644" cy="469665"/>
          </a:xfrm>
          <a:prstGeom prst="rect">
            <a:avLst/>
          </a:prstGeom>
        </p:spPr>
        <p:txBody>
          <a:bodyPr vert="horz" wrap="none" lIns="91440" tIns="45720" rIns="91440" bIns="45720" rtlCol="0" anchor="ctr">
            <a:normAutofit/>
          </a:bodyPr>
          <a:lstStyle/>
          <a:p>
            <a:pPr algn="ctr"/>
            <a:r>
              <a:rPr lang="en-US" sz="2000" dirty="0"/>
              <a:t>2/14/2023</a:t>
            </a:r>
          </a:p>
        </p:txBody>
      </p:sp>
    </p:spTree>
    <p:extLst>
      <p:ext uri="{BB962C8B-B14F-4D97-AF65-F5344CB8AC3E}">
        <p14:creationId xmlns:p14="http://schemas.microsoft.com/office/powerpoint/2010/main" val="382093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472BA3-0A21-6F96-E4A6-418D313D0074}"/>
              </a:ext>
            </a:extLst>
          </p:cNvPr>
          <p:cNvSpPr>
            <a:spLocks noGrp="1"/>
          </p:cNvSpPr>
          <p:nvPr>
            <p:ph type="sldNum" sz="quarter" idx="12"/>
          </p:nvPr>
        </p:nvSpPr>
        <p:spPr/>
        <p:txBody>
          <a:bodyPr/>
          <a:lstStyle/>
          <a:p>
            <a:fld id="{E9C1D828-F931-464A-8E86-F9D742DA373F}" type="slidenum">
              <a:rPr lang="en-US" smtClean="0"/>
              <a:t>10</a:t>
            </a:fld>
            <a:endParaRPr lang="en-US" dirty="0"/>
          </a:p>
        </p:txBody>
      </p:sp>
      <p:sp>
        <p:nvSpPr>
          <p:cNvPr id="4" name="Title 3">
            <a:extLst>
              <a:ext uri="{FF2B5EF4-FFF2-40B4-BE49-F238E27FC236}">
                <a16:creationId xmlns:a16="http://schemas.microsoft.com/office/drawing/2014/main" id="{B97336DD-20C1-CFAB-C3FB-B734686844A8}"/>
              </a:ext>
            </a:extLst>
          </p:cNvPr>
          <p:cNvSpPr>
            <a:spLocks noGrp="1"/>
          </p:cNvSpPr>
          <p:nvPr>
            <p:ph type="title"/>
          </p:nvPr>
        </p:nvSpPr>
        <p:spPr>
          <a:xfrm>
            <a:off x="357447" y="0"/>
            <a:ext cx="11670009" cy="1155560"/>
          </a:xfrm>
        </p:spPr>
        <p:txBody>
          <a:bodyPr/>
          <a:lstStyle/>
          <a:p>
            <a:r>
              <a:rPr lang="en-US" dirty="0"/>
              <a:t>Diabetes</a:t>
            </a:r>
          </a:p>
        </p:txBody>
      </p:sp>
      <p:graphicFrame>
        <p:nvGraphicFramePr>
          <p:cNvPr id="5" name="Content Placeholder 4">
            <a:extLst>
              <a:ext uri="{FF2B5EF4-FFF2-40B4-BE49-F238E27FC236}">
                <a16:creationId xmlns:a16="http://schemas.microsoft.com/office/drawing/2014/main" id="{508FFF68-5F2D-4D26-BDFC-C6693223233B}"/>
              </a:ext>
            </a:extLst>
          </p:cNvPr>
          <p:cNvGraphicFramePr>
            <a:graphicFrameLocks noGrp="1"/>
          </p:cNvGraphicFramePr>
          <p:nvPr>
            <p:ph idx="1"/>
            <p:extLst>
              <p:ext uri="{D42A27DB-BD31-4B8C-83A1-F6EECF244321}">
                <p14:modId xmlns:p14="http://schemas.microsoft.com/office/powerpoint/2010/main" val="3577193694"/>
              </p:ext>
            </p:extLst>
          </p:nvPr>
        </p:nvGraphicFramePr>
        <p:xfrm>
          <a:off x="509535" y="1859670"/>
          <a:ext cx="10806531" cy="24684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E2AB363-4491-B934-C6AD-FC4F3B06D71D}"/>
              </a:ext>
            </a:extLst>
          </p:cNvPr>
          <p:cNvSpPr txBox="1"/>
          <p:nvPr/>
        </p:nvSpPr>
        <p:spPr>
          <a:xfrm>
            <a:off x="509535" y="1547020"/>
            <a:ext cx="10146322"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48. Diabetes Mortality – Age-Adjusted Rates by Race/Ethnicity and Year, 2017-2021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E9247DC4-BB6B-4931-B7D5-B4DD7D471801}"/>
              </a:ext>
            </a:extLst>
          </p:cNvPr>
          <p:cNvGraphicFramePr/>
          <p:nvPr>
            <p:extLst>
              <p:ext uri="{D42A27DB-BD31-4B8C-83A1-F6EECF244321}">
                <p14:modId xmlns:p14="http://schemas.microsoft.com/office/powerpoint/2010/main" val="1679923672"/>
              </p:ext>
            </p:extLst>
          </p:nvPr>
        </p:nvGraphicFramePr>
        <p:xfrm>
          <a:off x="509535" y="4731035"/>
          <a:ext cx="6542423" cy="17805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07D879D-8B95-FA86-72A6-36E081486B73}"/>
              </a:ext>
            </a:extLst>
          </p:cNvPr>
          <p:cNvSpPr txBox="1"/>
          <p:nvPr/>
        </p:nvSpPr>
        <p:spPr>
          <a:xfrm>
            <a:off x="509535" y="4328075"/>
            <a:ext cx="7985928"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50. Adults Who Have Been Told They Have Diabetes – Prevalence by Race/Ethnicity, Nevada, 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5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F357E4-C835-86DA-1824-70FC3110B78A}"/>
              </a:ext>
            </a:extLst>
          </p:cNvPr>
          <p:cNvSpPr>
            <a:spLocks noGrp="1"/>
          </p:cNvSpPr>
          <p:nvPr>
            <p:ph type="sldNum" sz="quarter" idx="12"/>
          </p:nvPr>
        </p:nvSpPr>
        <p:spPr/>
        <p:txBody>
          <a:bodyPr/>
          <a:lstStyle/>
          <a:p>
            <a:fld id="{E9C1D828-F931-464A-8E86-F9D742DA373F}" type="slidenum">
              <a:rPr lang="en-US" smtClean="0"/>
              <a:t>11</a:t>
            </a:fld>
            <a:endParaRPr lang="en-US" dirty="0"/>
          </a:p>
        </p:txBody>
      </p:sp>
      <p:sp>
        <p:nvSpPr>
          <p:cNvPr id="4" name="Title 3">
            <a:extLst>
              <a:ext uri="{FF2B5EF4-FFF2-40B4-BE49-F238E27FC236}">
                <a16:creationId xmlns:a16="http://schemas.microsoft.com/office/drawing/2014/main" id="{C3841D57-B138-7D55-89DF-B6AE0C513431}"/>
              </a:ext>
            </a:extLst>
          </p:cNvPr>
          <p:cNvSpPr>
            <a:spLocks noGrp="1"/>
          </p:cNvSpPr>
          <p:nvPr>
            <p:ph type="title"/>
          </p:nvPr>
        </p:nvSpPr>
        <p:spPr/>
        <p:txBody>
          <a:bodyPr/>
          <a:lstStyle/>
          <a:p>
            <a:r>
              <a:rPr lang="en-US" dirty="0"/>
              <a:t>Homicide and Suicide </a:t>
            </a:r>
          </a:p>
        </p:txBody>
      </p:sp>
      <p:graphicFrame>
        <p:nvGraphicFramePr>
          <p:cNvPr id="5" name="Content Placeholder 4">
            <a:extLst>
              <a:ext uri="{FF2B5EF4-FFF2-40B4-BE49-F238E27FC236}">
                <a16:creationId xmlns:a16="http://schemas.microsoft.com/office/drawing/2014/main" id="{CEC12546-31C3-4A41-9D04-A24DB2B22EC4}"/>
              </a:ext>
            </a:extLst>
          </p:cNvPr>
          <p:cNvGraphicFramePr>
            <a:graphicFrameLocks noGrp="1"/>
          </p:cNvGraphicFramePr>
          <p:nvPr>
            <p:ph idx="1"/>
            <p:extLst>
              <p:ext uri="{D42A27DB-BD31-4B8C-83A1-F6EECF244321}">
                <p14:modId xmlns:p14="http://schemas.microsoft.com/office/powerpoint/2010/main" val="531529846"/>
              </p:ext>
            </p:extLst>
          </p:nvPr>
        </p:nvGraphicFramePr>
        <p:xfrm>
          <a:off x="703386" y="1806064"/>
          <a:ext cx="9907673" cy="203489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DC62C28-17D6-F042-5B6D-05F349F7EB52}"/>
              </a:ext>
            </a:extLst>
          </p:cNvPr>
          <p:cNvSpPr txBox="1"/>
          <p:nvPr/>
        </p:nvSpPr>
        <p:spPr>
          <a:xfrm>
            <a:off x="703386" y="1519392"/>
            <a:ext cx="9573567"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52. Homicide– Age-Adjusted Rates by Race/Ethnicity and Year, 2017-2021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406F8FCA-DBAF-4EB8-9FE7-690283F4A2F1}"/>
              </a:ext>
            </a:extLst>
          </p:cNvPr>
          <p:cNvGraphicFramePr/>
          <p:nvPr>
            <p:extLst>
              <p:ext uri="{D42A27DB-BD31-4B8C-83A1-F6EECF244321}">
                <p14:modId xmlns:p14="http://schemas.microsoft.com/office/powerpoint/2010/main" val="3585273312"/>
              </p:ext>
            </p:extLst>
          </p:nvPr>
        </p:nvGraphicFramePr>
        <p:xfrm>
          <a:off x="703386" y="4172358"/>
          <a:ext cx="9907673" cy="22525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72672FD-8B41-4C33-2FD2-30A80C7A8E3D}"/>
              </a:ext>
            </a:extLst>
          </p:cNvPr>
          <p:cNvSpPr txBox="1"/>
          <p:nvPr/>
        </p:nvSpPr>
        <p:spPr>
          <a:xfrm>
            <a:off x="703386" y="3859708"/>
            <a:ext cx="9194241"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54. Suicide– Age-Adjusted Rates by Race/Ethnicity and Year, 2017-2021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45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21CBD8-F281-1574-7913-6EB2256844D7}"/>
              </a:ext>
            </a:extLst>
          </p:cNvPr>
          <p:cNvSpPr>
            <a:spLocks noGrp="1"/>
          </p:cNvSpPr>
          <p:nvPr>
            <p:ph type="sldNum" sz="quarter" idx="12"/>
          </p:nvPr>
        </p:nvSpPr>
        <p:spPr/>
        <p:txBody>
          <a:bodyPr/>
          <a:lstStyle/>
          <a:p>
            <a:fld id="{E9C1D828-F931-464A-8E86-F9D742DA373F}" type="slidenum">
              <a:rPr lang="en-US" smtClean="0"/>
              <a:t>12</a:t>
            </a:fld>
            <a:endParaRPr lang="en-US" dirty="0"/>
          </a:p>
        </p:txBody>
      </p:sp>
      <p:sp>
        <p:nvSpPr>
          <p:cNvPr id="4" name="Title 3">
            <a:extLst>
              <a:ext uri="{FF2B5EF4-FFF2-40B4-BE49-F238E27FC236}">
                <a16:creationId xmlns:a16="http://schemas.microsoft.com/office/drawing/2014/main" id="{15629442-4E52-5375-8BA0-3C624FF26BB2}"/>
              </a:ext>
            </a:extLst>
          </p:cNvPr>
          <p:cNvSpPr>
            <a:spLocks noGrp="1"/>
          </p:cNvSpPr>
          <p:nvPr>
            <p:ph type="title"/>
          </p:nvPr>
        </p:nvSpPr>
        <p:spPr/>
        <p:txBody>
          <a:bodyPr/>
          <a:lstStyle/>
          <a:p>
            <a:r>
              <a:rPr lang="en-US" dirty="0"/>
              <a:t>Influenza and Pneumonia</a:t>
            </a:r>
          </a:p>
        </p:txBody>
      </p:sp>
      <p:graphicFrame>
        <p:nvGraphicFramePr>
          <p:cNvPr id="5" name="Content Placeholder 4">
            <a:extLst>
              <a:ext uri="{FF2B5EF4-FFF2-40B4-BE49-F238E27FC236}">
                <a16:creationId xmlns:a16="http://schemas.microsoft.com/office/drawing/2014/main" id="{9CCA7E5F-C18C-45B8-8F33-33ACDBE13AD9}"/>
              </a:ext>
            </a:extLst>
          </p:cNvPr>
          <p:cNvGraphicFramePr>
            <a:graphicFrameLocks noGrp="1"/>
          </p:cNvGraphicFramePr>
          <p:nvPr>
            <p:ph idx="1"/>
            <p:extLst>
              <p:ext uri="{D42A27DB-BD31-4B8C-83A1-F6EECF244321}">
                <p14:modId xmlns:p14="http://schemas.microsoft.com/office/powerpoint/2010/main" val="4165890222"/>
              </p:ext>
            </p:extLst>
          </p:nvPr>
        </p:nvGraphicFramePr>
        <p:xfrm>
          <a:off x="271182" y="1501594"/>
          <a:ext cx="9985626" cy="225748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859BAC7-FE55-1BBB-1851-F8D0F859867D}"/>
              </a:ext>
            </a:extLst>
          </p:cNvPr>
          <p:cNvSpPr txBox="1"/>
          <p:nvPr/>
        </p:nvSpPr>
        <p:spPr>
          <a:xfrm>
            <a:off x="571500" y="787086"/>
            <a:ext cx="9193602" cy="840999"/>
          </a:xfrm>
          <a:prstGeom prst="rect">
            <a:avLst/>
          </a:prstGeom>
          <a:noFill/>
        </p:spPr>
        <p:txBody>
          <a:bodyPr wrap="square">
            <a:spAutoFit/>
          </a:bodyPr>
          <a:lstStyle/>
          <a:p>
            <a:pPr marL="0" marR="0">
              <a:spcBef>
                <a:spcPts val="0"/>
              </a:spcBef>
              <a:spcAft>
                <a:spcPts val="10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58. Influenza and Pneumonia Mortality – Age-Adjusted Rates by Race/Ethnicity and Year, 2017-2021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98B9AD9B-5BD2-4853-A589-CFBE8740DF5C}"/>
              </a:ext>
            </a:extLst>
          </p:cNvPr>
          <p:cNvGraphicFramePr/>
          <p:nvPr>
            <p:extLst>
              <p:ext uri="{D42A27DB-BD31-4B8C-83A1-F6EECF244321}">
                <p14:modId xmlns:p14="http://schemas.microsoft.com/office/powerpoint/2010/main" val="2962899334"/>
              </p:ext>
            </p:extLst>
          </p:nvPr>
        </p:nvGraphicFramePr>
        <p:xfrm>
          <a:off x="478838" y="4378981"/>
          <a:ext cx="9493298" cy="2038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387D035-4C5E-F6BE-B302-143DF445F2B7}"/>
              </a:ext>
            </a:extLst>
          </p:cNvPr>
          <p:cNvSpPr txBox="1"/>
          <p:nvPr/>
        </p:nvSpPr>
        <p:spPr>
          <a:xfrm>
            <a:off x="357447" y="3912705"/>
            <a:ext cx="8941207"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60. Adults who Received the Flu Shot Within the Past 12 Months – Prevalence by Race/Ethnicity, Nevada, 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92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1D7F6C-C0B6-315D-64C2-A9C76EF03A66}"/>
              </a:ext>
            </a:extLst>
          </p:cNvPr>
          <p:cNvSpPr>
            <a:spLocks noGrp="1"/>
          </p:cNvSpPr>
          <p:nvPr>
            <p:ph type="sldNum" sz="quarter" idx="12"/>
          </p:nvPr>
        </p:nvSpPr>
        <p:spPr/>
        <p:txBody>
          <a:bodyPr/>
          <a:lstStyle/>
          <a:p>
            <a:fld id="{E9C1D828-F931-464A-8E86-F9D742DA373F}" type="slidenum">
              <a:rPr lang="en-US" smtClean="0"/>
              <a:t>13</a:t>
            </a:fld>
            <a:endParaRPr lang="en-US" dirty="0"/>
          </a:p>
        </p:txBody>
      </p:sp>
      <p:sp>
        <p:nvSpPr>
          <p:cNvPr id="4" name="Title 3">
            <a:extLst>
              <a:ext uri="{FF2B5EF4-FFF2-40B4-BE49-F238E27FC236}">
                <a16:creationId xmlns:a16="http://schemas.microsoft.com/office/drawing/2014/main" id="{22D7C3DB-FC38-98BB-A78C-0AF0A9F8DC8E}"/>
              </a:ext>
            </a:extLst>
          </p:cNvPr>
          <p:cNvSpPr>
            <a:spLocks noGrp="1"/>
          </p:cNvSpPr>
          <p:nvPr>
            <p:ph type="title"/>
          </p:nvPr>
        </p:nvSpPr>
        <p:spPr/>
        <p:txBody>
          <a:bodyPr/>
          <a:lstStyle/>
          <a:p>
            <a:r>
              <a:rPr lang="en-US" dirty="0"/>
              <a:t>HIV/AIDS</a:t>
            </a:r>
          </a:p>
        </p:txBody>
      </p:sp>
      <p:graphicFrame>
        <p:nvGraphicFramePr>
          <p:cNvPr id="5" name="Content Placeholder 4">
            <a:extLst>
              <a:ext uri="{FF2B5EF4-FFF2-40B4-BE49-F238E27FC236}">
                <a16:creationId xmlns:a16="http://schemas.microsoft.com/office/drawing/2014/main" id="{1B852282-5607-45EA-9ADF-144AD6FA2C1E}"/>
              </a:ext>
            </a:extLst>
          </p:cNvPr>
          <p:cNvGraphicFramePr>
            <a:graphicFrameLocks noGrp="1"/>
          </p:cNvGraphicFramePr>
          <p:nvPr>
            <p:ph idx="1"/>
            <p:extLst>
              <p:ext uri="{D42A27DB-BD31-4B8C-83A1-F6EECF244321}">
                <p14:modId xmlns:p14="http://schemas.microsoft.com/office/powerpoint/2010/main" val="1231115854"/>
              </p:ext>
            </p:extLst>
          </p:nvPr>
        </p:nvGraphicFramePr>
        <p:xfrm>
          <a:off x="606004" y="3245791"/>
          <a:ext cx="9754319" cy="28958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01BD5E9-9028-BC68-D0E9-94F49C76BCFF}"/>
              </a:ext>
            </a:extLst>
          </p:cNvPr>
          <p:cNvSpPr txBox="1"/>
          <p:nvPr/>
        </p:nvSpPr>
        <p:spPr>
          <a:xfrm>
            <a:off x="606004" y="2825782"/>
            <a:ext cx="9754319"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62. New HIV Infections – Crude Rates by Race/Ethnicity and Year, Males and Females, Nevada Residents, 2017-2021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6CE6F8-B5C9-E982-99AF-21AE19B59ADF}"/>
              </a:ext>
            </a:extLst>
          </p:cNvPr>
          <p:cNvSpPr txBox="1"/>
          <p:nvPr/>
        </p:nvSpPr>
        <p:spPr>
          <a:xfrm>
            <a:off x="606004" y="1802606"/>
            <a:ext cx="10049853" cy="646331"/>
          </a:xfrm>
          <a:prstGeom prst="rect">
            <a:avLst/>
          </a:prstGeom>
          <a:noFill/>
        </p:spPr>
        <p:txBody>
          <a:bodyPr wrap="square">
            <a:spAutoFit/>
          </a:bodyPr>
          <a:lstStyle/>
          <a:p>
            <a:r>
              <a:rPr lang="en-US" dirty="0"/>
              <a:t>Black-non-Hispanic population had significantly higher rates of reported cases of HIV infection than every other race/ethnicity group for each year from 2017 to 2021.</a:t>
            </a:r>
          </a:p>
        </p:txBody>
      </p:sp>
    </p:spTree>
    <p:extLst>
      <p:ext uri="{BB962C8B-B14F-4D97-AF65-F5344CB8AC3E}">
        <p14:creationId xmlns:p14="http://schemas.microsoft.com/office/powerpoint/2010/main" val="316154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6B5CE7-33BF-BB9F-B1C0-DA279177601C}"/>
              </a:ext>
            </a:extLst>
          </p:cNvPr>
          <p:cNvSpPr>
            <a:spLocks noGrp="1"/>
          </p:cNvSpPr>
          <p:nvPr>
            <p:ph type="sldNum" sz="quarter" idx="12"/>
          </p:nvPr>
        </p:nvSpPr>
        <p:spPr/>
        <p:txBody>
          <a:bodyPr/>
          <a:lstStyle/>
          <a:p>
            <a:fld id="{E9C1D828-F931-464A-8E86-F9D742DA373F}" type="slidenum">
              <a:rPr lang="en-US" smtClean="0"/>
              <a:t>14</a:t>
            </a:fld>
            <a:endParaRPr lang="en-US" dirty="0"/>
          </a:p>
        </p:txBody>
      </p:sp>
      <p:sp>
        <p:nvSpPr>
          <p:cNvPr id="4" name="Title 3">
            <a:extLst>
              <a:ext uri="{FF2B5EF4-FFF2-40B4-BE49-F238E27FC236}">
                <a16:creationId xmlns:a16="http://schemas.microsoft.com/office/drawing/2014/main" id="{93D60BF3-97C8-BC84-4746-6E9938582F8B}"/>
              </a:ext>
            </a:extLst>
          </p:cNvPr>
          <p:cNvSpPr>
            <a:spLocks noGrp="1"/>
          </p:cNvSpPr>
          <p:nvPr>
            <p:ph type="title"/>
          </p:nvPr>
        </p:nvSpPr>
        <p:spPr/>
        <p:txBody>
          <a:bodyPr/>
          <a:lstStyle/>
          <a:p>
            <a:r>
              <a:rPr lang="en-US" dirty="0"/>
              <a:t>Maternal and Infant Health</a:t>
            </a:r>
          </a:p>
        </p:txBody>
      </p:sp>
      <p:graphicFrame>
        <p:nvGraphicFramePr>
          <p:cNvPr id="5" name="Content Placeholder 4">
            <a:extLst>
              <a:ext uri="{FF2B5EF4-FFF2-40B4-BE49-F238E27FC236}">
                <a16:creationId xmlns:a16="http://schemas.microsoft.com/office/drawing/2014/main" id="{59563156-C3D9-46CC-9643-1F94FACF645B}"/>
              </a:ext>
            </a:extLst>
          </p:cNvPr>
          <p:cNvGraphicFramePr>
            <a:graphicFrameLocks noGrp="1"/>
          </p:cNvGraphicFramePr>
          <p:nvPr>
            <p:ph idx="1"/>
            <p:extLst>
              <p:ext uri="{D42A27DB-BD31-4B8C-83A1-F6EECF244321}">
                <p14:modId xmlns:p14="http://schemas.microsoft.com/office/powerpoint/2010/main" val="3833329517"/>
              </p:ext>
            </p:extLst>
          </p:nvPr>
        </p:nvGraphicFramePr>
        <p:xfrm>
          <a:off x="916558" y="1976434"/>
          <a:ext cx="9450067" cy="21104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80E3BE6-45E5-D57B-C839-AD43246CC766}"/>
              </a:ext>
            </a:extLst>
          </p:cNvPr>
          <p:cNvSpPr txBox="1"/>
          <p:nvPr/>
        </p:nvSpPr>
        <p:spPr>
          <a:xfrm>
            <a:off x="916558" y="1593385"/>
            <a:ext cx="6094562"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71. Overall Birth Rates by Race/Ethnicity and Year, Nevada, 2017-2021 </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62DB7222-FEF8-4FD7-9709-C5DDE5A3A9AF}"/>
              </a:ext>
            </a:extLst>
          </p:cNvPr>
          <p:cNvGraphicFramePr/>
          <p:nvPr>
            <p:extLst>
              <p:ext uri="{D42A27DB-BD31-4B8C-83A1-F6EECF244321}">
                <p14:modId xmlns:p14="http://schemas.microsoft.com/office/powerpoint/2010/main" val="3081207547"/>
              </p:ext>
            </p:extLst>
          </p:nvPr>
        </p:nvGraphicFramePr>
        <p:xfrm>
          <a:off x="916558" y="4399553"/>
          <a:ext cx="9450067" cy="22562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9BD6E94-560F-B817-3F02-75F9C9409FE7}"/>
              </a:ext>
            </a:extLst>
          </p:cNvPr>
          <p:cNvSpPr txBox="1"/>
          <p:nvPr/>
        </p:nvSpPr>
        <p:spPr>
          <a:xfrm>
            <a:off x="916558" y="4086902"/>
            <a:ext cx="9450067"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73. Teen Birth Rates by Race/Ethnicity and Year, Nevada, 2017-2021 </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38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C45944-DD09-803B-2203-AEC4FD327FCB}"/>
              </a:ext>
            </a:extLst>
          </p:cNvPr>
          <p:cNvSpPr>
            <a:spLocks noGrp="1"/>
          </p:cNvSpPr>
          <p:nvPr>
            <p:ph type="sldNum" sz="quarter" idx="12"/>
          </p:nvPr>
        </p:nvSpPr>
        <p:spPr/>
        <p:txBody>
          <a:bodyPr/>
          <a:lstStyle/>
          <a:p>
            <a:fld id="{E9C1D828-F931-464A-8E86-F9D742DA373F}" type="slidenum">
              <a:rPr lang="en-US" smtClean="0"/>
              <a:t>15</a:t>
            </a:fld>
            <a:endParaRPr lang="en-US" dirty="0"/>
          </a:p>
        </p:txBody>
      </p:sp>
      <p:sp>
        <p:nvSpPr>
          <p:cNvPr id="4" name="Title 3">
            <a:extLst>
              <a:ext uri="{FF2B5EF4-FFF2-40B4-BE49-F238E27FC236}">
                <a16:creationId xmlns:a16="http://schemas.microsoft.com/office/drawing/2014/main" id="{2C3B5B15-2E3D-4315-19A2-49D40FB8521A}"/>
              </a:ext>
            </a:extLst>
          </p:cNvPr>
          <p:cNvSpPr>
            <a:spLocks noGrp="1"/>
          </p:cNvSpPr>
          <p:nvPr>
            <p:ph type="title"/>
          </p:nvPr>
        </p:nvSpPr>
        <p:spPr/>
        <p:txBody>
          <a:bodyPr/>
          <a:lstStyle/>
          <a:p>
            <a:r>
              <a:rPr lang="en-US" dirty="0"/>
              <a:t>Mental Health</a:t>
            </a:r>
          </a:p>
        </p:txBody>
      </p:sp>
      <p:graphicFrame>
        <p:nvGraphicFramePr>
          <p:cNvPr id="5" name="Content Placeholder 4">
            <a:extLst>
              <a:ext uri="{FF2B5EF4-FFF2-40B4-BE49-F238E27FC236}">
                <a16:creationId xmlns:a16="http://schemas.microsoft.com/office/drawing/2014/main" id="{8BAFD98F-1392-49E0-8AC4-82CF104BA8D4}"/>
              </a:ext>
            </a:extLst>
          </p:cNvPr>
          <p:cNvGraphicFramePr>
            <a:graphicFrameLocks noGrp="1"/>
          </p:cNvGraphicFramePr>
          <p:nvPr>
            <p:ph idx="1"/>
            <p:extLst>
              <p:ext uri="{D42A27DB-BD31-4B8C-83A1-F6EECF244321}">
                <p14:modId xmlns:p14="http://schemas.microsoft.com/office/powerpoint/2010/main" val="1896302885"/>
              </p:ext>
            </p:extLst>
          </p:nvPr>
        </p:nvGraphicFramePr>
        <p:xfrm>
          <a:off x="852755" y="1820922"/>
          <a:ext cx="9698805" cy="195280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1FE6BDF-3016-DC36-F48C-774F28371488}"/>
              </a:ext>
            </a:extLst>
          </p:cNvPr>
          <p:cNvSpPr txBox="1"/>
          <p:nvPr/>
        </p:nvSpPr>
        <p:spPr>
          <a:xfrm>
            <a:off x="852755" y="1508271"/>
            <a:ext cx="10130319"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82. Nevada Adults Who Reported 14-30 Days of Poor Mental Health in the Last Month - Prevalence by Race/Ethnicity, Nevada, 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293851B-05CB-A261-75FF-3C444EB01963}"/>
              </a:ext>
            </a:extLst>
          </p:cNvPr>
          <p:cNvSpPr txBox="1"/>
          <p:nvPr/>
        </p:nvSpPr>
        <p:spPr>
          <a:xfrm>
            <a:off x="852754" y="3817054"/>
            <a:ext cx="10130319" cy="543162"/>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84. Nevada Adults Who Reported Difficulty Concentrating, Remembering, or Making Decisions because of a Physical, Mental, or Emotional Condition - Prevalence by Race/Ethnicity, Nevada, 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1" name="Chart 10">
            <a:extLst>
              <a:ext uri="{FF2B5EF4-FFF2-40B4-BE49-F238E27FC236}">
                <a16:creationId xmlns:a16="http://schemas.microsoft.com/office/drawing/2014/main" id="{5A49783B-22B6-47EB-82D7-05EDBF906A7E}"/>
              </a:ext>
            </a:extLst>
          </p:cNvPr>
          <p:cNvGraphicFramePr/>
          <p:nvPr>
            <p:extLst>
              <p:ext uri="{D42A27DB-BD31-4B8C-83A1-F6EECF244321}">
                <p14:modId xmlns:p14="http://schemas.microsoft.com/office/powerpoint/2010/main" val="2427498774"/>
              </p:ext>
            </p:extLst>
          </p:nvPr>
        </p:nvGraphicFramePr>
        <p:xfrm>
          <a:off x="852753" y="4403545"/>
          <a:ext cx="10130319" cy="203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229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AA00A3-1F94-EEF8-9DA1-27C3AE00DFC2}"/>
              </a:ext>
            </a:extLst>
          </p:cNvPr>
          <p:cNvSpPr>
            <a:spLocks noGrp="1"/>
          </p:cNvSpPr>
          <p:nvPr>
            <p:ph type="sldNum" sz="quarter" idx="12"/>
          </p:nvPr>
        </p:nvSpPr>
        <p:spPr/>
        <p:txBody>
          <a:bodyPr/>
          <a:lstStyle/>
          <a:p>
            <a:fld id="{E9C1D828-F931-464A-8E86-F9D742DA373F}" type="slidenum">
              <a:rPr lang="en-US" smtClean="0"/>
              <a:t>16</a:t>
            </a:fld>
            <a:endParaRPr lang="en-US" dirty="0"/>
          </a:p>
        </p:txBody>
      </p:sp>
      <p:sp>
        <p:nvSpPr>
          <p:cNvPr id="4" name="Title 3">
            <a:extLst>
              <a:ext uri="{FF2B5EF4-FFF2-40B4-BE49-F238E27FC236}">
                <a16:creationId xmlns:a16="http://schemas.microsoft.com/office/drawing/2014/main" id="{4D5EB381-B18A-1958-B68E-1059A272AD90}"/>
              </a:ext>
            </a:extLst>
          </p:cNvPr>
          <p:cNvSpPr>
            <a:spLocks noGrp="1"/>
          </p:cNvSpPr>
          <p:nvPr>
            <p:ph type="title"/>
          </p:nvPr>
        </p:nvSpPr>
        <p:spPr/>
        <p:txBody>
          <a:bodyPr/>
          <a:lstStyle/>
          <a:p>
            <a:r>
              <a:rPr lang="en-US" dirty="0"/>
              <a:t>Communicable Diseases</a:t>
            </a:r>
          </a:p>
        </p:txBody>
      </p:sp>
      <p:sp>
        <p:nvSpPr>
          <p:cNvPr id="10" name="TextBox 9">
            <a:extLst>
              <a:ext uri="{FF2B5EF4-FFF2-40B4-BE49-F238E27FC236}">
                <a16:creationId xmlns:a16="http://schemas.microsoft.com/office/drawing/2014/main" id="{00A01AFC-7D58-723C-D6EB-3C74614725C0}"/>
              </a:ext>
            </a:extLst>
          </p:cNvPr>
          <p:cNvSpPr txBox="1"/>
          <p:nvPr/>
        </p:nvSpPr>
        <p:spPr>
          <a:xfrm>
            <a:off x="357445" y="3826929"/>
            <a:ext cx="10625587"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92. Vaccine Preventable* Disease Morbidity – Age-Adjusted Rates by Race/Ethnicity and Year, 2017-2021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13F980A-6733-D605-9D62-EB87EC8EA1DD}"/>
              </a:ext>
            </a:extLst>
          </p:cNvPr>
          <p:cNvSpPr txBox="1"/>
          <p:nvPr/>
        </p:nvSpPr>
        <p:spPr>
          <a:xfrm>
            <a:off x="357447" y="1514999"/>
            <a:ext cx="7944072"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88. Enteric* Disease Morbidity – Age-Adjusted Rates by Race/Ethnicity and Year, 2017-2021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1444E902-E7C6-4D1C-8D36-62DF777D98CA}"/>
              </a:ext>
            </a:extLst>
          </p:cNvPr>
          <p:cNvGraphicFramePr/>
          <p:nvPr>
            <p:extLst>
              <p:ext uri="{D42A27DB-BD31-4B8C-83A1-F6EECF244321}">
                <p14:modId xmlns:p14="http://schemas.microsoft.com/office/powerpoint/2010/main" val="782776819"/>
              </p:ext>
            </p:extLst>
          </p:nvPr>
        </p:nvGraphicFramePr>
        <p:xfrm>
          <a:off x="357446" y="1749079"/>
          <a:ext cx="10625587" cy="2077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1E9987C9-EF8B-4355-9CC8-4265D97C4DBF}"/>
              </a:ext>
            </a:extLst>
          </p:cNvPr>
          <p:cNvGraphicFramePr/>
          <p:nvPr>
            <p:extLst>
              <p:ext uri="{D42A27DB-BD31-4B8C-83A1-F6EECF244321}">
                <p14:modId xmlns:p14="http://schemas.microsoft.com/office/powerpoint/2010/main" val="660113149"/>
              </p:ext>
            </p:extLst>
          </p:nvPr>
        </p:nvGraphicFramePr>
        <p:xfrm>
          <a:off x="357445" y="4135983"/>
          <a:ext cx="10820837" cy="24086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31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40F538-26E8-B8F7-32D4-DAD4CF14BD16}"/>
              </a:ext>
            </a:extLst>
          </p:cNvPr>
          <p:cNvSpPr>
            <a:spLocks noGrp="1"/>
          </p:cNvSpPr>
          <p:nvPr>
            <p:ph type="sldNum" sz="quarter" idx="12"/>
          </p:nvPr>
        </p:nvSpPr>
        <p:spPr/>
        <p:txBody>
          <a:bodyPr/>
          <a:lstStyle/>
          <a:p>
            <a:fld id="{E9C1D828-F931-464A-8E86-F9D742DA373F}" type="slidenum">
              <a:rPr lang="en-US" smtClean="0"/>
              <a:t>17</a:t>
            </a:fld>
            <a:endParaRPr lang="en-US" dirty="0"/>
          </a:p>
        </p:txBody>
      </p:sp>
      <p:sp>
        <p:nvSpPr>
          <p:cNvPr id="4" name="Title 3">
            <a:extLst>
              <a:ext uri="{FF2B5EF4-FFF2-40B4-BE49-F238E27FC236}">
                <a16:creationId xmlns:a16="http://schemas.microsoft.com/office/drawing/2014/main" id="{2E78D082-33E5-7C05-B477-C488B75A7125}"/>
              </a:ext>
            </a:extLst>
          </p:cNvPr>
          <p:cNvSpPr>
            <a:spLocks noGrp="1"/>
          </p:cNvSpPr>
          <p:nvPr>
            <p:ph type="title"/>
          </p:nvPr>
        </p:nvSpPr>
        <p:spPr/>
        <p:txBody>
          <a:bodyPr/>
          <a:lstStyle/>
          <a:p>
            <a:r>
              <a:rPr lang="en-US" dirty="0"/>
              <a:t>Vulnerability and Health Equity</a:t>
            </a:r>
          </a:p>
        </p:txBody>
      </p:sp>
      <p:pic>
        <p:nvPicPr>
          <p:cNvPr id="5" name="Content Placeholder 4" descr="Image of the social vulnerability Index. ">
            <a:extLst>
              <a:ext uri="{FF2B5EF4-FFF2-40B4-BE49-F238E27FC236}">
                <a16:creationId xmlns:a16="http://schemas.microsoft.com/office/drawing/2014/main" id="{00035AF1-164F-349D-8E84-750FE3CDEA6E}"/>
              </a:ext>
            </a:extLst>
          </p:cNvPr>
          <p:cNvPicPr>
            <a:picLocks noGrp="1" noChangeAspect="1"/>
          </p:cNvPicPr>
          <p:nvPr>
            <p:ph idx="1"/>
          </p:nvPr>
        </p:nvPicPr>
        <p:blipFill>
          <a:blip r:embed="rId2"/>
          <a:stretch>
            <a:fillRect/>
          </a:stretch>
        </p:blipFill>
        <p:spPr>
          <a:xfrm>
            <a:off x="3717462" y="1325563"/>
            <a:ext cx="3115558" cy="2467844"/>
          </a:xfrm>
          <a:prstGeom prst="rect">
            <a:avLst/>
          </a:prstGeom>
        </p:spPr>
      </p:pic>
      <p:pic>
        <p:nvPicPr>
          <p:cNvPr id="6" name="Picture 5" descr="Diagram, engineering drawing, map&#10;&#10;Description automatically generated">
            <a:extLst>
              <a:ext uri="{FF2B5EF4-FFF2-40B4-BE49-F238E27FC236}">
                <a16:creationId xmlns:a16="http://schemas.microsoft.com/office/drawing/2014/main" id="{D8257E5D-DE7F-A85E-76DF-501058F5CA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7948" y="1223406"/>
            <a:ext cx="4304581" cy="5532437"/>
          </a:xfrm>
          <a:prstGeom prst="rect">
            <a:avLst/>
          </a:prstGeom>
          <a:noFill/>
          <a:ln>
            <a:noFill/>
          </a:ln>
        </p:spPr>
      </p:pic>
      <p:sp>
        <p:nvSpPr>
          <p:cNvPr id="8" name="TextBox 7">
            <a:extLst>
              <a:ext uri="{FF2B5EF4-FFF2-40B4-BE49-F238E27FC236}">
                <a16:creationId xmlns:a16="http://schemas.microsoft.com/office/drawing/2014/main" id="{BD6695D0-1AFB-2996-F67C-A94297D083B4}"/>
              </a:ext>
            </a:extLst>
          </p:cNvPr>
          <p:cNvSpPr txBox="1"/>
          <p:nvPr/>
        </p:nvSpPr>
        <p:spPr>
          <a:xfrm>
            <a:off x="609471" y="3888505"/>
            <a:ext cx="6529865" cy="2153731"/>
          </a:xfrm>
          <a:prstGeom prst="rect">
            <a:avLst/>
          </a:prstGeom>
          <a:noFill/>
        </p:spPr>
        <p:txBody>
          <a:bodyPr wrap="square">
            <a:spAutoFit/>
          </a:bodyPr>
          <a:lstStyle/>
          <a:p>
            <a:pPr marL="0" marR="0" algn="r">
              <a:lnSpc>
                <a:spcPct val="107000"/>
              </a:lnSpc>
              <a:spcBef>
                <a:spcPts val="0"/>
              </a:spcBef>
              <a:spcAft>
                <a:spcPts val="800"/>
              </a:spcAft>
            </a:pPr>
            <a:r>
              <a:rPr lang="en-US" dirty="0"/>
              <a:t>The overall vulnerability of a community is determined by the level of vulnerability of a community for each of the previous indicators – socioeconomic status, household composition, minority status and language, and housing type and transportation. Overall, Nye County has the highest area of census tracts with the lowest vulnerability and Mineral County has the highest area of census tracts with the highest vulnerability. </a:t>
            </a:r>
          </a:p>
        </p:txBody>
      </p:sp>
      <p:sp>
        <p:nvSpPr>
          <p:cNvPr id="10" name="TextBox 9">
            <a:extLst>
              <a:ext uri="{FF2B5EF4-FFF2-40B4-BE49-F238E27FC236}">
                <a16:creationId xmlns:a16="http://schemas.microsoft.com/office/drawing/2014/main" id="{E8CDC7EF-FA77-AE56-6F7B-38390DABE556}"/>
              </a:ext>
            </a:extLst>
          </p:cNvPr>
          <p:cNvSpPr txBox="1"/>
          <p:nvPr/>
        </p:nvSpPr>
        <p:spPr>
          <a:xfrm>
            <a:off x="7636746" y="1082791"/>
            <a:ext cx="4084395" cy="281231"/>
          </a:xfrm>
          <a:prstGeom prst="rect">
            <a:avLst/>
          </a:prstGeom>
          <a:noFill/>
        </p:spPr>
        <p:txBody>
          <a:bodyPr wrap="square">
            <a:spAutoFit/>
          </a:bodyPr>
          <a:lstStyle/>
          <a:p>
            <a:pPr marL="0" marR="0">
              <a:lnSpc>
                <a:spcPct val="107000"/>
              </a:lnSpc>
              <a:spcBef>
                <a:spcPts val="0"/>
              </a:spcBef>
              <a:spcAft>
                <a:spcPts val="800"/>
              </a:spcAft>
            </a:pPr>
            <a:r>
              <a:rPr lang="en-US" sz="1200" b="1" u="sng" dirty="0">
                <a:effectLst/>
                <a:latin typeface="Calibri Light" panose="020F0302020204030204" pitchFamily="34" charset="0"/>
                <a:ea typeface="Times New Roman" panose="02020603050405020304" pitchFamily="18" charset="0"/>
                <a:cs typeface="Times New Roman" panose="02020603050405020304" pitchFamily="18" charset="0"/>
              </a:rPr>
              <a:t>Figure 108. Overall Vulnerability by Census Tract,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768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C8068-743D-9147-9CF3-74E685489074}"/>
              </a:ext>
            </a:extLst>
          </p:cNvPr>
          <p:cNvSpPr>
            <a:spLocks noGrp="1"/>
          </p:cNvSpPr>
          <p:nvPr>
            <p:ph idx="1"/>
          </p:nvPr>
        </p:nvSpPr>
        <p:spPr/>
        <p:txBody>
          <a:bodyPr/>
          <a:lstStyle/>
          <a:p>
            <a:pPr marL="0" marR="0" indent="0">
              <a:lnSpc>
                <a:spcPct val="107000"/>
              </a:lnSpc>
              <a:spcBef>
                <a:spcPts val="1200"/>
              </a:spcBef>
              <a:spcAft>
                <a:spcPts val="0"/>
              </a:spcAft>
              <a:buNone/>
            </a:pPr>
            <a:r>
              <a:rPr lang="en-US" sz="1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Population Distribution</a:t>
            </a:r>
          </a:p>
          <a:p>
            <a:pPr marL="0" marR="0" indent="0">
              <a:lnSpc>
                <a:spcPct val="107000"/>
              </a:lnSpc>
              <a:spcBef>
                <a:spcPts val="1200"/>
              </a:spcBef>
              <a:spcAft>
                <a:spcPts val="0"/>
              </a:spcAft>
              <a:buNone/>
            </a:pPr>
            <a:r>
              <a:rPr lang="en-US" sz="1400" dirty="0"/>
              <a:t>In Nevada, majority of the population is straight (93.9%), 4.2% are bisexual, and 1.9% are gay/lesbian, based on the Nevada Behavioral Risk Factor Surveillance.  </a:t>
            </a:r>
          </a:p>
          <a:p>
            <a:pPr marL="0" marR="0" indent="0">
              <a:lnSpc>
                <a:spcPct val="107000"/>
              </a:lnSpc>
              <a:spcBef>
                <a:spcPts val="1200"/>
              </a:spcBef>
              <a:spcAft>
                <a:spcPts val="0"/>
              </a:spcAft>
              <a:buNone/>
            </a:pPr>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117: Population Distribution – Percentages by Sexual Orientation and Gender Identity, Nevada, 2021</a:t>
            </a:r>
            <a:endParaRPr lang="en-US" sz="12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1200"/>
              </a:spcBef>
              <a:spcAft>
                <a:spcPts val="0"/>
              </a:spcAft>
              <a:buNone/>
            </a:pPr>
            <a:endParaRPr lang="en-U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3E615BC-9237-96A8-ACEE-373E13062C27}"/>
              </a:ext>
            </a:extLst>
          </p:cNvPr>
          <p:cNvSpPr>
            <a:spLocks noGrp="1"/>
          </p:cNvSpPr>
          <p:nvPr>
            <p:ph type="sldNum" sz="quarter" idx="12"/>
          </p:nvPr>
        </p:nvSpPr>
        <p:spPr/>
        <p:txBody>
          <a:bodyPr/>
          <a:lstStyle/>
          <a:p>
            <a:fld id="{E9C1D828-F931-464A-8E86-F9D742DA373F}" type="slidenum">
              <a:rPr lang="en-US" smtClean="0"/>
              <a:t>18</a:t>
            </a:fld>
            <a:endParaRPr lang="en-US" dirty="0"/>
          </a:p>
        </p:txBody>
      </p:sp>
      <p:sp>
        <p:nvSpPr>
          <p:cNvPr id="4" name="Title 3">
            <a:extLst>
              <a:ext uri="{FF2B5EF4-FFF2-40B4-BE49-F238E27FC236}">
                <a16:creationId xmlns:a16="http://schemas.microsoft.com/office/drawing/2014/main" id="{5EF383B1-9462-BE69-D1BC-04D223BABBE1}"/>
              </a:ext>
            </a:extLst>
          </p:cNvPr>
          <p:cNvSpPr>
            <a:spLocks noGrp="1"/>
          </p:cNvSpPr>
          <p:nvPr>
            <p:ph type="title"/>
          </p:nvPr>
        </p:nvSpPr>
        <p:spPr/>
        <p:txBody>
          <a:bodyPr/>
          <a:lstStyle/>
          <a:p>
            <a:r>
              <a:rPr lang="en-US" dirty="0"/>
              <a:t>Sexual Orientation and Gender Identity</a:t>
            </a:r>
          </a:p>
        </p:txBody>
      </p:sp>
      <p:graphicFrame>
        <p:nvGraphicFramePr>
          <p:cNvPr id="17" name="Chart 16">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481005493"/>
              </p:ext>
            </p:extLst>
          </p:nvPr>
        </p:nvGraphicFramePr>
        <p:xfrm>
          <a:off x="357447" y="2605087"/>
          <a:ext cx="2552700" cy="1647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865384073"/>
              </p:ext>
            </p:extLst>
          </p:nvPr>
        </p:nvGraphicFramePr>
        <p:xfrm>
          <a:off x="2910147" y="2470150"/>
          <a:ext cx="2581275" cy="1657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C00-000003000000}"/>
              </a:ext>
            </a:extLst>
          </p:cNvPr>
          <p:cNvGraphicFramePr/>
          <p:nvPr>
            <p:extLst>
              <p:ext uri="{D42A27DB-BD31-4B8C-83A1-F6EECF244321}">
                <p14:modId xmlns:p14="http://schemas.microsoft.com/office/powerpoint/2010/main" val="3051845834"/>
              </p:ext>
            </p:extLst>
          </p:nvPr>
        </p:nvGraphicFramePr>
        <p:xfrm>
          <a:off x="357447" y="4252911"/>
          <a:ext cx="6906382" cy="210343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A0FE62B4-74E0-4E57-A9EF-950C03250B03}"/>
              </a:ext>
            </a:extLst>
          </p:cNvPr>
          <p:cNvSpPr txBox="1"/>
          <p:nvPr/>
        </p:nvSpPr>
        <p:spPr>
          <a:xfrm>
            <a:off x="357446" y="4057082"/>
            <a:ext cx="9279713" cy="312650"/>
          </a:xfrm>
          <a:prstGeom prst="rect">
            <a:avLst/>
          </a:prstGeom>
          <a:noFill/>
        </p:spPr>
        <p:txBody>
          <a:bodyPr wrap="square">
            <a:spAutoFit/>
          </a:bodyPr>
          <a:lstStyle/>
          <a:p>
            <a:pPr marL="0" marR="0">
              <a:lnSpc>
                <a:spcPct val="107000"/>
              </a:lnSpc>
              <a:spcBef>
                <a:spcPts val="1200"/>
              </a:spcBef>
              <a:spcAft>
                <a:spcPts val="0"/>
              </a:spcAft>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123: Prevalence of Thoughts of Suicide by Sexual Orientation, Nevada, 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50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77394E-B916-85E4-E419-34601D48E9C3}"/>
              </a:ext>
            </a:extLst>
          </p:cNvPr>
          <p:cNvSpPr>
            <a:spLocks noGrp="1"/>
          </p:cNvSpPr>
          <p:nvPr>
            <p:ph sz="half" idx="1"/>
          </p:nvPr>
        </p:nvSpPr>
        <p:spPr/>
        <p:txBody>
          <a:bodyPr>
            <a:normAutofit/>
          </a:bodyPr>
          <a:lstStyle/>
          <a:p>
            <a:r>
              <a:rPr lang="en-US" sz="2000" dirty="0"/>
              <a:t>Access to Health Care</a:t>
            </a:r>
          </a:p>
        </p:txBody>
      </p:sp>
      <p:sp>
        <p:nvSpPr>
          <p:cNvPr id="3" name="Content Placeholder 2">
            <a:extLst>
              <a:ext uri="{FF2B5EF4-FFF2-40B4-BE49-F238E27FC236}">
                <a16:creationId xmlns:a16="http://schemas.microsoft.com/office/drawing/2014/main" id="{614881D2-D458-08AF-4652-2F437B0E270A}"/>
              </a:ext>
            </a:extLst>
          </p:cNvPr>
          <p:cNvSpPr>
            <a:spLocks noGrp="1"/>
          </p:cNvSpPr>
          <p:nvPr>
            <p:ph sz="half" idx="2"/>
          </p:nvPr>
        </p:nvSpPr>
        <p:spPr>
          <a:xfrm>
            <a:off x="5969479" y="1465465"/>
            <a:ext cx="6057977" cy="4900312"/>
          </a:xfrm>
        </p:spPr>
        <p:txBody>
          <a:bodyPr/>
          <a:lstStyle/>
          <a:p>
            <a:r>
              <a:rPr lang="en-US" sz="2000" dirty="0"/>
              <a:t>Maternal Mortality and Severe Maternal Morbidity </a:t>
            </a:r>
          </a:p>
          <a:p>
            <a:pPr marL="0" indent="0">
              <a:buNone/>
            </a:pPr>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81. Pregnancy-Associated Death (Maternal Mortality) and Severe Maternal Morbidity Ratios, Nevada, 2020-2021</a:t>
            </a:r>
            <a:endParaRPr lang="en-US" sz="12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E5BEC78-D909-9A58-1D43-429582D332F0}"/>
              </a:ext>
            </a:extLst>
          </p:cNvPr>
          <p:cNvSpPr>
            <a:spLocks noGrp="1"/>
          </p:cNvSpPr>
          <p:nvPr>
            <p:ph type="sldNum" sz="quarter" idx="12"/>
          </p:nvPr>
        </p:nvSpPr>
        <p:spPr/>
        <p:txBody>
          <a:bodyPr/>
          <a:lstStyle/>
          <a:p>
            <a:fld id="{E9C1D828-F931-464A-8E86-F9D742DA373F}" type="slidenum">
              <a:rPr lang="en-US" smtClean="0"/>
              <a:t>19</a:t>
            </a:fld>
            <a:endParaRPr lang="en-US" dirty="0"/>
          </a:p>
        </p:txBody>
      </p:sp>
      <p:sp>
        <p:nvSpPr>
          <p:cNvPr id="5" name="Title 4">
            <a:extLst>
              <a:ext uri="{FF2B5EF4-FFF2-40B4-BE49-F238E27FC236}">
                <a16:creationId xmlns:a16="http://schemas.microsoft.com/office/drawing/2014/main" id="{497D0F60-CF8F-D39B-32AD-5D12EFC9A3F3}"/>
              </a:ext>
            </a:extLst>
          </p:cNvPr>
          <p:cNvSpPr>
            <a:spLocks noGrp="1"/>
          </p:cNvSpPr>
          <p:nvPr>
            <p:ph type="title"/>
          </p:nvPr>
        </p:nvSpPr>
        <p:spPr/>
        <p:txBody>
          <a:bodyPr/>
          <a:lstStyle/>
          <a:p>
            <a:r>
              <a:rPr lang="en-US" dirty="0"/>
              <a:t>New Sections Added</a:t>
            </a:r>
          </a:p>
        </p:txBody>
      </p:sp>
      <p:graphicFrame>
        <p:nvGraphicFramePr>
          <p:cNvPr id="6" name="Chart 5">
            <a:extLst>
              <a:ext uri="{FF2B5EF4-FFF2-40B4-BE49-F238E27FC236}">
                <a16:creationId xmlns:a16="http://schemas.microsoft.com/office/drawing/2014/main" id="{D110C4D3-B36F-06C7-1045-762364C97C44}"/>
              </a:ext>
            </a:extLst>
          </p:cNvPr>
          <p:cNvGraphicFramePr/>
          <p:nvPr>
            <p:extLst>
              <p:ext uri="{D42A27DB-BD31-4B8C-83A1-F6EECF244321}">
                <p14:modId xmlns:p14="http://schemas.microsoft.com/office/powerpoint/2010/main" val="119284532"/>
              </p:ext>
            </p:extLst>
          </p:nvPr>
        </p:nvGraphicFramePr>
        <p:xfrm>
          <a:off x="164544" y="2417154"/>
          <a:ext cx="5439505" cy="20110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48EFAF8-4D30-6FE0-EA77-D8D0691481FB}"/>
              </a:ext>
            </a:extLst>
          </p:cNvPr>
          <p:cNvSpPr txBox="1"/>
          <p:nvPr/>
        </p:nvSpPr>
        <p:spPr>
          <a:xfrm>
            <a:off x="331803" y="1858886"/>
            <a:ext cx="5518749" cy="738664"/>
          </a:xfrm>
          <a:prstGeom prst="rect">
            <a:avLst/>
          </a:prstGeom>
          <a:noFill/>
        </p:spPr>
        <p:txBody>
          <a:bodyPr wrap="square">
            <a:spAutoFit/>
          </a:bodyPr>
          <a:lstStyle/>
          <a:p>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12. Couldn’t Afford to See a Doctor Last Year – Prevalence by Race/Ethnicity, Nevada, 2021</a:t>
            </a:r>
            <a:endParaRPr lang="en-US" sz="12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graphicFrame>
        <p:nvGraphicFramePr>
          <p:cNvPr id="9" name="Chart 8">
            <a:extLst>
              <a:ext uri="{FF2B5EF4-FFF2-40B4-BE49-F238E27FC236}">
                <a16:creationId xmlns:a16="http://schemas.microsoft.com/office/drawing/2014/main" id="{781A5E50-BE95-4132-8EAC-DB09A860C708}"/>
              </a:ext>
            </a:extLst>
          </p:cNvPr>
          <p:cNvGraphicFramePr/>
          <p:nvPr>
            <p:extLst>
              <p:ext uri="{D42A27DB-BD31-4B8C-83A1-F6EECF244321}">
                <p14:modId xmlns:p14="http://schemas.microsoft.com/office/powerpoint/2010/main" val="2534836891"/>
              </p:ext>
            </p:extLst>
          </p:nvPr>
        </p:nvGraphicFramePr>
        <p:xfrm>
          <a:off x="5969477" y="2338275"/>
          <a:ext cx="5753335" cy="2254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95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7D47-1187-49F5-9575-C22FACA82D0E}"/>
              </a:ext>
            </a:extLst>
          </p:cNvPr>
          <p:cNvSpPr>
            <a:spLocks noGrp="1"/>
          </p:cNvSpPr>
          <p:nvPr>
            <p:ph type="title"/>
          </p:nvPr>
        </p:nvSpPr>
        <p:spPr/>
        <p:txBody>
          <a:bodyPr/>
          <a:lstStyle/>
          <a:p>
            <a:r>
              <a:rPr lang="en-US" dirty="0"/>
              <a:t>Minority Health Report</a:t>
            </a:r>
          </a:p>
        </p:txBody>
      </p:sp>
      <p:sp>
        <p:nvSpPr>
          <p:cNvPr id="3" name="Content Placeholder 2">
            <a:extLst>
              <a:ext uri="{FF2B5EF4-FFF2-40B4-BE49-F238E27FC236}">
                <a16:creationId xmlns:a16="http://schemas.microsoft.com/office/drawing/2014/main" id="{69D89CE9-A5C5-4663-80FE-BEF8D28F457E}"/>
              </a:ext>
            </a:extLst>
          </p:cNvPr>
          <p:cNvSpPr>
            <a:spLocks noGrp="1"/>
          </p:cNvSpPr>
          <p:nvPr>
            <p:ph idx="1"/>
          </p:nvPr>
        </p:nvSpPr>
        <p:spPr/>
        <p:txBody>
          <a:bodyPr/>
          <a:lstStyle/>
          <a:p>
            <a:endParaRPr lang="en-US" dirty="0"/>
          </a:p>
          <a:p>
            <a:pPr marL="457200" indent="-457200">
              <a:buFont typeface="Arial" panose="020B0604020202020204" pitchFamily="34" charset="0"/>
              <a:buChar char="•"/>
            </a:pPr>
            <a:r>
              <a:rPr lang="en-US" dirty="0"/>
              <a:t>The goal is to highlight existing health disparities in Nevada by race/ethnicity and by region</a:t>
            </a:r>
          </a:p>
          <a:p>
            <a:pPr>
              <a:buFont typeface="Arial" panose="020B0604020202020204" pitchFamily="34" charset="0"/>
              <a:buChar char="•"/>
            </a:pPr>
            <a:r>
              <a:rPr lang="en-US" dirty="0"/>
              <a:t>Updated bi-annually</a:t>
            </a:r>
          </a:p>
          <a:p>
            <a:pPr>
              <a:buFont typeface="Arial" panose="020B0604020202020204" pitchFamily="34" charset="0"/>
              <a:buChar char="•"/>
            </a:pPr>
            <a:r>
              <a:rPr lang="en-US" dirty="0"/>
              <a:t>Data collected from several different sources: BRFSS, YRBS, Nevada Electronic Death Registry System, Nevada Central Cancer Registry, etc.</a:t>
            </a:r>
          </a:p>
          <a:p>
            <a:pPr>
              <a:buFont typeface="Arial" panose="020B0604020202020204" pitchFamily="34" charset="0"/>
              <a:buChar char="•"/>
            </a:pPr>
            <a:r>
              <a:rPr lang="en-US" dirty="0"/>
              <a:t>Significant findings are given for each section</a:t>
            </a:r>
          </a:p>
          <a:p>
            <a:pPr>
              <a:buFont typeface="Arial" panose="020B0604020202020204" pitchFamily="34" charset="0"/>
              <a:buChar char="•"/>
            </a:pPr>
            <a:r>
              <a:rPr lang="en-US" dirty="0"/>
              <a:t>Can be found under the Office of Analytics Data and Reports page.</a:t>
            </a:r>
          </a:p>
          <a:p>
            <a:pPr>
              <a:buFont typeface="Arial" panose="020B0604020202020204" pitchFamily="34" charset="0"/>
              <a:buChar char="•"/>
            </a:pPr>
            <a:r>
              <a:rPr lang="en-US" dirty="0"/>
              <a:t>Estimated to publish in early March 2023.</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843CE4E-EA84-4E3F-B2E4-43E8C3E25C93}"/>
              </a:ext>
            </a:extLst>
          </p:cNvPr>
          <p:cNvSpPr>
            <a:spLocks noGrp="1"/>
          </p:cNvSpPr>
          <p:nvPr>
            <p:ph type="sldNum" sz="quarter" idx="12"/>
          </p:nvPr>
        </p:nvSpPr>
        <p:spPr/>
        <p:txBody>
          <a:bodyPr/>
          <a:lstStyle/>
          <a:p>
            <a:fld id="{A0EC8638-D38E-4C5B-8C11-DA859CF37C29}" type="slidenum">
              <a:rPr lang="en-US" smtClean="0"/>
              <a:t>2</a:t>
            </a:fld>
            <a:endParaRPr lang="en-US" dirty="0"/>
          </a:p>
        </p:txBody>
      </p:sp>
    </p:spTree>
    <p:extLst>
      <p:ext uri="{BB962C8B-B14F-4D97-AF65-F5344CB8AC3E}">
        <p14:creationId xmlns:p14="http://schemas.microsoft.com/office/powerpoint/2010/main" val="25422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93645F-495F-FE83-7343-C1A78318CE76}"/>
              </a:ext>
            </a:extLst>
          </p:cNvPr>
          <p:cNvSpPr>
            <a:spLocks noGrp="1"/>
          </p:cNvSpPr>
          <p:nvPr>
            <p:ph type="sldNum" sz="quarter" idx="12"/>
          </p:nvPr>
        </p:nvSpPr>
        <p:spPr/>
        <p:txBody>
          <a:bodyPr/>
          <a:lstStyle/>
          <a:p>
            <a:fld id="{E9C1D828-F931-464A-8E86-F9D742DA373F}" type="slidenum">
              <a:rPr lang="en-US" smtClean="0"/>
              <a:t>20</a:t>
            </a:fld>
            <a:endParaRPr lang="en-US" dirty="0"/>
          </a:p>
        </p:txBody>
      </p:sp>
      <p:sp>
        <p:nvSpPr>
          <p:cNvPr id="5" name="Title 4">
            <a:extLst>
              <a:ext uri="{FF2B5EF4-FFF2-40B4-BE49-F238E27FC236}">
                <a16:creationId xmlns:a16="http://schemas.microsoft.com/office/drawing/2014/main" id="{A357A817-59F2-00B8-DFCA-C6CE723A7ED7}"/>
              </a:ext>
            </a:extLst>
          </p:cNvPr>
          <p:cNvSpPr>
            <a:spLocks noGrp="1"/>
          </p:cNvSpPr>
          <p:nvPr>
            <p:ph type="title"/>
          </p:nvPr>
        </p:nvSpPr>
        <p:spPr/>
        <p:txBody>
          <a:bodyPr/>
          <a:lstStyle/>
          <a:p>
            <a:r>
              <a:rPr lang="en-US" dirty="0"/>
              <a:t>New Sections (cont.)</a:t>
            </a:r>
          </a:p>
        </p:txBody>
      </p:sp>
      <p:graphicFrame>
        <p:nvGraphicFramePr>
          <p:cNvPr id="7" name="Content Placeholder 6">
            <a:extLst>
              <a:ext uri="{FF2B5EF4-FFF2-40B4-BE49-F238E27FC236}">
                <a16:creationId xmlns:a16="http://schemas.microsoft.com/office/drawing/2014/main" id="{E7DE8393-5C70-4045-BBC1-AC62C9B98DA6}"/>
              </a:ext>
            </a:extLst>
          </p:cNvPr>
          <p:cNvGraphicFramePr>
            <a:graphicFrameLocks noGrp="1"/>
          </p:cNvGraphicFramePr>
          <p:nvPr>
            <p:ph sz="half" idx="1"/>
            <p:extLst>
              <p:ext uri="{D42A27DB-BD31-4B8C-83A1-F6EECF244321}">
                <p14:modId xmlns:p14="http://schemas.microsoft.com/office/powerpoint/2010/main" val="110356458"/>
              </p:ext>
            </p:extLst>
          </p:nvPr>
        </p:nvGraphicFramePr>
        <p:xfrm>
          <a:off x="460705" y="2484408"/>
          <a:ext cx="4741023" cy="315726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42FB71B-81B3-C00C-D59F-3E76714B2B60}"/>
              </a:ext>
            </a:extLst>
          </p:cNvPr>
          <p:cNvSpPr txBox="1"/>
          <p:nvPr/>
        </p:nvSpPr>
        <p:spPr>
          <a:xfrm>
            <a:off x="460704" y="1812493"/>
            <a:ext cx="6094562" cy="281231"/>
          </a:xfrm>
          <a:prstGeom prst="rect">
            <a:avLst/>
          </a:prstGeom>
          <a:noFill/>
        </p:spPr>
        <p:txBody>
          <a:bodyPr wrap="square">
            <a:spAutoFit/>
          </a:bodyPr>
          <a:lstStyle/>
          <a:p>
            <a:pPr marL="0" marR="0">
              <a:lnSpc>
                <a:spcPct val="107000"/>
              </a:lnSpc>
              <a:spcBef>
                <a:spcPts val="1200"/>
              </a:spcBef>
              <a:spcAft>
                <a:spcPts val="0"/>
              </a:spcAft>
            </a:pPr>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94. COVID-19 Cases - by Race/Ethnicity and Region, Nevada Residents, 2021</a:t>
            </a:r>
            <a:endParaRPr lang="en-US" sz="12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0" name="Content Placeholder 9">
            <a:extLst>
              <a:ext uri="{FF2B5EF4-FFF2-40B4-BE49-F238E27FC236}">
                <a16:creationId xmlns:a16="http://schemas.microsoft.com/office/drawing/2014/main" id="{C7E1ED95-A8AA-4EF9-93B5-4D0EF75DE64D}"/>
              </a:ext>
            </a:extLst>
          </p:cNvPr>
          <p:cNvGraphicFramePr>
            <a:graphicFrameLocks noGrp="1"/>
          </p:cNvGraphicFramePr>
          <p:nvPr>
            <p:ph sz="half" idx="2"/>
            <p:extLst>
              <p:ext uri="{D42A27DB-BD31-4B8C-83A1-F6EECF244321}">
                <p14:modId xmlns:p14="http://schemas.microsoft.com/office/powerpoint/2010/main" val="1534798635"/>
              </p:ext>
            </p:extLst>
          </p:nvPr>
        </p:nvGraphicFramePr>
        <p:xfrm>
          <a:off x="6426680" y="2337758"/>
          <a:ext cx="5193102" cy="338372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A5EC890-7A03-D63D-0F1A-CA1A4E2F8C51}"/>
              </a:ext>
            </a:extLst>
          </p:cNvPr>
          <p:cNvSpPr txBox="1"/>
          <p:nvPr/>
        </p:nvSpPr>
        <p:spPr>
          <a:xfrm>
            <a:off x="6359825" y="1812493"/>
            <a:ext cx="6094562" cy="281231"/>
          </a:xfrm>
          <a:prstGeom prst="rect">
            <a:avLst/>
          </a:prstGeom>
          <a:noFill/>
        </p:spPr>
        <p:txBody>
          <a:bodyPr wrap="square">
            <a:spAutoFit/>
          </a:bodyPr>
          <a:lstStyle/>
          <a:p>
            <a:pPr marL="0" marR="0">
              <a:lnSpc>
                <a:spcPct val="107000"/>
              </a:lnSpc>
              <a:spcBef>
                <a:spcPts val="1200"/>
              </a:spcBef>
              <a:spcAft>
                <a:spcPts val="0"/>
              </a:spcAft>
            </a:pPr>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95. COVID-19 Mortality by Race/Ethnicity and Region, Nevada Residents, 2021</a:t>
            </a:r>
            <a:endParaRPr lang="en-US" sz="12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B4233BF-45AE-2E5B-B90E-A7B74F98A816}"/>
              </a:ext>
            </a:extLst>
          </p:cNvPr>
          <p:cNvSpPr txBox="1"/>
          <p:nvPr/>
        </p:nvSpPr>
        <p:spPr>
          <a:xfrm>
            <a:off x="745376" y="1267442"/>
            <a:ext cx="6228270" cy="369332"/>
          </a:xfrm>
          <a:prstGeom prst="rect">
            <a:avLst/>
          </a:prstGeom>
          <a:noFill/>
        </p:spPr>
        <p:txBody>
          <a:bodyPr wrap="square">
            <a:spAutoFit/>
          </a:bodyPr>
          <a:lstStyle/>
          <a:p>
            <a:pPr marL="228600" marR="0" indent="-228600">
              <a:lnSpc>
                <a:spcPct val="90000"/>
              </a:lnSpc>
              <a:spcBef>
                <a:spcPts val="1000"/>
              </a:spcBef>
              <a:spcAft>
                <a:spcPts val="800"/>
              </a:spcAft>
              <a:buFont typeface="Arial" panose="020B0604020202020204" pitchFamily="34" charset="0"/>
              <a:buChar char="•"/>
            </a:pPr>
            <a:r>
              <a:rPr lang="en-US" sz="2000" dirty="0">
                <a:cs typeface="Times New Roman" panose="02020603050405020304" pitchFamily="18" charset="0"/>
              </a:rPr>
              <a:t>COVID-19</a:t>
            </a:r>
          </a:p>
        </p:txBody>
      </p:sp>
    </p:spTree>
    <p:extLst>
      <p:ext uri="{BB962C8B-B14F-4D97-AF65-F5344CB8AC3E}">
        <p14:creationId xmlns:p14="http://schemas.microsoft.com/office/powerpoint/2010/main" val="163512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5D90AB-C4D8-C62D-8A39-3DB886E13572}"/>
              </a:ext>
            </a:extLst>
          </p:cNvPr>
          <p:cNvSpPr>
            <a:spLocks noGrp="1"/>
          </p:cNvSpPr>
          <p:nvPr>
            <p:ph sz="half" idx="1"/>
          </p:nvPr>
        </p:nvSpPr>
        <p:spPr/>
        <p:txBody>
          <a:bodyPr/>
          <a:lstStyle/>
          <a:p>
            <a:r>
              <a:rPr lang="en-US" dirty="0"/>
              <a:t>Drug Poisonings</a:t>
            </a:r>
          </a:p>
          <a:p>
            <a:pPr marL="0" indent="0">
              <a:buNone/>
            </a:pPr>
            <a:endPar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US" sz="1200" b="1" u="sng" kern="0" dirty="0">
              <a:latin typeface="Calibri Light" panose="020F0302020204030204" pitchFamily="34" charset="0"/>
              <a:ea typeface="Times New Roman" panose="02020603050405020304" pitchFamily="18" charset="0"/>
            </a:endParaRPr>
          </a:p>
          <a:p>
            <a:pPr marL="0" indent="0">
              <a:buNone/>
            </a:pPr>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96. Emergency Department Non-Fatal Opioid Poisoning Rates by Race/Ethnicity and Year, Nevada, 2017-2021</a:t>
            </a:r>
            <a:endParaRPr lang="en-US" sz="12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Content Placeholder 2">
            <a:extLst>
              <a:ext uri="{FF2B5EF4-FFF2-40B4-BE49-F238E27FC236}">
                <a16:creationId xmlns:a16="http://schemas.microsoft.com/office/drawing/2014/main" id="{4878702B-177B-295F-4528-613EE69E300E}"/>
              </a:ext>
            </a:extLst>
          </p:cNvPr>
          <p:cNvSpPr>
            <a:spLocks noGrp="1"/>
          </p:cNvSpPr>
          <p:nvPr>
            <p:ph sz="half" idx="2"/>
          </p:nvPr>
        </p:nvSpPr>
        <p:spPr/>
        <p:txBody>
          <a:bodyPr/>
          <a:lstStyle/>
          <a:p>
            <a:r>
              <a:rPr lang="en-US" dirty="0"/>
              <a:t>Juvenile Arrests and Detentions</a:t>
            </a:r>
          </a:p>
          <a:p>
            <a:endParaRPr lang="en-US" dirty="0"/>
          </a:p>
          <a:p>
            <a:pPr marL="0" indent="0">
              <a:buNone/>
            </a:pPr>
            <a:r>
              <a:rPr lang="en-US" sz="1200" b="1" u="sng" kern="0" dirty="0">
                <a:latin typeface="Calibri Light" panose="020F0302020204030204" pitchFamily="34" charset="0"/>
              </a:rPr>
              <a:t>Figure 114: Arrest Counts by Region, and by Race/Ethnicity, Nevada, 2021</a:t>
            </a:r>
          </a:p>
          <a:p>
            <a:endParaRPr lang="en-US" dirty="0"/>
          </a:p>
        </p:txBody>
      </p:sp>
      <p:sp>
        <p:nvSpPr>
          <p:cNvPr id="4" name="Slide Number Placeholder 3">
            <a:extLst>
              <a:ext uri="{FF2B5EF4-FFF2-40B4-BE49-F238E27FC236}">
                <a16:creationId xmlns:a16="http://schemas.microsoft.com/office/drawing/2014/main" id="{662962AC-E6B3-65D9-07CA-DC05DE1C5769}"/>
              </a:ext>
            </a:extLst>
          </p:cNvPr>
          <p:cNvSpPr>
            <a:spLocks noGrp="1"/>
          </p:cNvSpPr>
          <p:nvPr>
            <p:ph type="sldNum" sz="quarter" idx="12"/>
          </p:nvPr>
        </p:nvSpPr>
        <p:spPr/>
        <p:txBody>
          <a:bodyPr/>
          <a:lstStyle/>
          <a:p>
            <a:fld id="{E9C1D828-F931-464A-8E86-F9D742DA373F}" type="slidenum">
              <a:rPr lang="en-US" smtClean="0"/>
              <a:t>21</a:t>
            </a:fld>
            <a:endParaRPr lang="en-US" dirty="0"/>
          </a:p>
        </p:txBody>
      </p:sp>
      <p:sp>
        <p:nvSpPr>
          <p:cNvPr id="5" name="Title 4">
            <a:extLst>
              <a:ext uri="{FF2B5EF4-FFF2-40B4-BE49-F238E27FC236}">
                <a16:creationId xmlns:a16="http://schemas.microsoft.com/office/drawing/2014/main" id="{8A7E9E53-4B7F-6C78-BC5E-062581A3275F}"/>
              </a:ext>
            </a:extLst>
          </p:cNvPr>
          <p:cNvSpPr>
            <a:spLocks noGrp="1"/>
          </p:cNvSpPr>
          <p:nvPr>
            <p:ph type="title"/>
          </p:nvPr>
        </p:nvSpPr>
        <p:spPr/>
        <p:txBody>
          <a:bodyPr/>
          <a:lstStyle/>
          <a:p>
            <a:r>
              <a:rPr lang="en-US" dirty="0"/>
              <a:t>New Sections (cont.)</a:t>
            </a:r>
          </a:p>
        </p:txBody>
      </p:sp>
      <p:graphicFrame>
        <p:nvGraphicFramePr>
          <p:cNvPr id="6" name="Chart 5">
            <a:extLst>
              <a:ext uri="{FF2B5EF4-FFF2-40B4-BE49-F238E27FC236}">
                <a16:creationId xmlns:a16="http://schemas.microsoft.com/office/drawing/2014/main" id="{D699AEB8-A6CD-41D1-B4D4-6ADEBC5B43E7}"/>
              </a:ext>
            </a:extLst>
          </p:cNvPr>
          <p:cNvGraphicFramePr/>
          <p:nvPr>
            <p:extLst>
              <p:ext uri="{D42A27DB-BD31-4B8C-83A1-F6EECF244321}">
                <p14:modId xmlns:p14="http://schemas.microsoft.com/office/powerpoint/2010/main" val="1798211092"/>
              </p:ext>
            </p:extLst>
          </p:nvPr>
        </p:nvGraphicFramePr>
        <p:xfrm>
          <a:off x="397972" y="3027479"/>
          <a:ext cx="5374177" cy="2468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0A7BEB4-AFFA-48F1-9E99-0C1CEB689926}"/>
              </a:ext>
            </a:extLst>
          </p:cNvPr>
          <p:cNvGraphicFramePr/>
          <p:nvPr>
            <p:extLst>
              <p:ext uri="{D42A27DB-BD31-4B8C-83A1-F6EECF244321}">
                <p14:modId xmlns:p14="http://schemas.microsoft.com/office/powerpoint/2010/main" val="2283531040"/>
              </p:ext>
            </p:extLst>
          </p:nvPr>
        </p:nvGraphicFramePr>
        <p:xfrm>
          <a:off x="5812674" y="3027479"/>
          <a:ext cx="5750133" cy="2365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02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7A828-5E88-4435-BA90-9924C0CC348F}"/>
              </a:ext>
            </a:extLst>
          </p:cNvPr>
          <p:cNvSpPr>
            <a:spLocks noGrp="1"/>
          </p:cNvSpPr>
          <p:nvPr>
            <p:ph type="title"/>
          </p:nvPr>
        </p:nvSpPr>
        <p:spPr/>
        <p:txBody>
          <a:bodyPr/>
          <a:lstStyle/>
          <a:p>
            <a:r>
              <a:rPr lang="en-US" dirty="0"/>
              <a:t>Questions?</a:t>
            </a:r>
          </a:p>
        </p:txBody>
      </p:sp>
      <p:sp>
        <p:nvSpPr>
          <p:cNvPr id="2" name="Slide Number Placeholder 1">
            <a:extLst>
              <a:ext uri="{FF2B5EF4-FFF2-40B4-BE49-F238E27FC236}">
                <a16:creationId xmlns:a16="http://schemas.microsoft.com/office/drawing/2014/main" id="{09F39288-CA18-4406-B1AA-D1596A2AF374}"/>
              </a:ext>
            </a:extLst>
          </p:cNvPr>
          <p:cNvSpPr>
            <a:spLocks noGrp="1"/>
          </p:cNvSpPr>
          <p:nvPr>
            <p:ph type="sldNum" sz="quarter" idx="12"/>
          </p:nvPr>
        </p:nvSpPr>
        <p:spPr/>
        <p:txBody>
          <a:bodyPr/>
          <a:lstStyle/>
          <a:p>
            <a:fld id="{E9C1D828-F931-464A-8E86-F9D742DA373F}" type="slidenum">
              <a:rPr lang="en-US" smtClean="0"/>
              <a:t>22</a:t>
            </a:fld>
            <a:endParaRPr lang="en-US" dirty="0"/>
          </a:p>
        </p:txBody>
      </p:sp>
    </p:spTree>
    <p:extLst>
      <p:ext uri="{BB962C8B-B14F-4D97-AF65-F5344CB8AC3E}">
        <p14:creationId xmlns:p14="http://schemas.microsoft.com/office/powerpoint/2010/main" val="611381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BBED79DE-F71B-4A25-B0C2-BE0660917606}"/>
              </a:ext>
            </a:extLst>
          </p:cNvPr>
          <p:cNvSpPr txBox="1">
            <a:spLocks/>
          </p:cNvSpPr>
          <p:nvPr/>
        </p:nvSpPr>
        <p:spPr>
          <a:xfrm>
            <a:off x="506017" y="0"/>
            <a:ext cx="1152144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800" kern="1200">
                <a:solidFill>
                  <a:srgbClr val="1F4E79"/>
                </a:solidFill>
                <a:latin typeface="+mn-lt"/>
                <a:ea typeface="+mj-ea"/>
                <a:cs typeface="Times New Roman" panose="02020603050405020304" pitchFamily="18" charset="0"/>
              </a:defRPr>
            </a:lvl1pPr>
          </a:lstStyle>
          <a:p>
            <a:r>
              <a:rPr lang="en-US" dirty="0"/>
              <a:t>Contact Information</a:t>
            </a:r>
          </a:p>
        </p:txBody>
      </p:sp>
      <p:sp>
        <p:nvSpPr>
          <p:cNvPr id="13" name="Content Placeholder 2">
            <a:extLst>
              <a:ext uri="{FF2B5EF4-FFF2-40B4-BE49-F238E27FC236}">
                <a16:creationId xmlns:a16="http://schemas.microsoft.com/office/drawing/2014/main" id="{65329391-7112-449B-9EAD-7F169DA691B3}"/>
              </a:ext>
            </a:extLst>
          </p:cNvPr>
          <p:cNvSpPr>
            <a:spLocks noGrp="1"/>
          </p:cNvSpPr>
          <p:nvPr>
            <p:ph type="body" sz="quarter" idx="4294967295"/>
          </p:nvPr>
        </p:nvSpPr>
        <p:spPr>
          <a:xfrm>
            <a:off x="1105270" y="1812925"/>
            <a:ext cx="9617364" cy="2519378"/>
          </a:xfrm>
        </p:spPr>
        <p:txBody>
          <a:bodyPr>
            <a:normAutofit/>
          </a:bodyPr>
          <a:lstStyle>
            <a:lvl1pPr marL="0" indent="0">
              <a:lnSpc>
                <a:spcPct val="100000"/>
              </a:lnSpc>
              <a:spcBef>
                <a:spcPts val="0"/>
              </a:spcBef>
              <a:buNone/>
              <a:defRPr/>
            </a:lvl1pPr>
          </a:lstStyle>
          <a:p>
            <a:pPr lvl="0" algn="ctr"/>
            <a:endParaRPr lang="en-US" dirty="0"/>
          </a:p>
          <a:p>
            <a:pPr lvl="0" algn="ctr"/>
            <a:r>
              <a:rPr lang="en-US" dirty="0"/>
              <a:t>Evelina Eytchison</a:t>
            </a:r>
          </a:p>
          <a:p>
            <a:pPr lvl="0" algn="ctr"/>
            <a:r>
              <a:rPr lang="en-US" dirty="0"/>
              <a:t>Biostatistician II</a:t>
            </a:r>
          </a:p>
          <a:p>
            <a:pPr lvl="0" algn="ctr"/>
            <a:r>
              <a:rPr lang="en-US" dirty="0"/>
              <a:t>eeytchison@dhhs.nv.gov</a:t>
            </a:r>
          </a:p>
        </p:txBody>
      </p:sp>
      <p:sp>
        <p:nvSpPr>
          <p:cNvPr id="2" name="Slide Number Placeholder 1">
            <a:extLst>
              <a:ext uri="{FF2B5EF4-FFF2-40B4-BE49-F238E27FC236}">
                <a16:creationId xmlns:a16="http://schemas.microsoft.com/office/drawing/2014/main" id="{D3D93171-25DF-4EF0-AA56-3E063537E9CD}"/>
              </a:ext>
            </a:extLst>
          </p:cNvPr>
          <p:cNvSpPr>
            <a:spLocks noGrp="1"/>
          </p:cNvSpPr>
          <p:nvPr>
            <p:ph type="sldNum" sz="quarter" idx="12"/>
          </p:nvPr>
        </p:nvSpPr>
        <p:spPr/>
        <p:txBody>
          <a:bodyPr/>
          <a:lstStyle/>
          <a:p>
            <a:fld id="{E9C1D828-F931-464A-8E86-F9D742DA373F}" type="slidenum">
              <a:rPr lang="en-US" smtClean="0"/>
              <a:pPr/>
              <a:t>23</a:t>
            </a:fld>
            <a:endParaRPr lang="en-US" dirty="0"/>
          </a:p>
        </p:txBody>
      </p:sp>
      <p:sp>
        <p:nvSpPr>
          <p:cNvPr id="6" name="Text Placeholder 5">
            <a:extLst>
              <a:ext uri="{FF2B5EF4-FFF2-40B4-BE49-F238E27FC236}">
                <a16:creationId xmlns:a16="http://schemas.microsoft.com/office/drawing/2014/main" id="{663B3B77-28B7-FF86-1293-8D128BF980D0}"/>
              </a:ext>
            </a:extLst>
          </p:cNvPr>
          <p:cNvSpPr>
            <a:spLocks noGrp="1"/>
          </p:cNvSpPr>
          <p:nvPr>
            <p:ph type="body" sz="quarter" idx="21"/>
          </p:nvPr>
        </p:nvSpPr>
        <p:spPr/>
        <p:txBody>
          <a:bodyPr>
            <a:normAutofit fontScale="25000" lnSpcReduction="20000"/>
          </a:bodyPr>
          <a:lstStyle/>
          <a:p>
            <a:endParaRPr lang="en-US" sz="4800" dirty="0">
              <a:latin typeface="Calibri" panose="020F0502020204030204" pitchFamily="34" charset="0"/>
              <a:ea typeface="Calibri" panose="020F0502020204030204" pitchFamily="34" charset="0"/>
            </a:endParaRPr>
          </a:p>
          <a:p>
            <a:r>
              <a:rPr lang="en-US" sz="4800" dirty="0">
                <a:latin typeface="Calibri" panose="020F0502020204030204" pitchFamily="34" charset="0"/>
                <a:ea typeface="Calibri" panose="020F0502020204030204" pitchFamily="34" charset="0"/>
              </a:rPr>
              <a:t>Data and information compiled by the Department of Health and Human Services, Office of Analytics. </a:t>
            </a:r>
            <a:r>
              <a:rPr lang="en-US" sz="4800" u="sng" dirty="0">
                <a:solidFill>
                  <a:srgbClr val="0563C1"/>
                </a:solidFill>
                <a:latin typeface="Calibri" panose="020F0502020204030204" pitchFamily="34" charset="0"/>
                <a:ea typeface="Calibri" panose="020F0502020204030204" pitchFamily="34" charset="0"/>
                <a:hlinkClick r:id="rId2"/>
              </a:rPr>
              <a:t>DHHS.nv.gov/analytics</a:t>
            </a:r>
            <a:r>
              <a:rPr lang="en-US" sz="4800" dirty="0">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285946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A3F6-0E54-4998-9E08-76A1A2EAF0A4}"/>
              </a:ext>
            </a:extLst>
          </p:cNvPr>
          <p:cNvSpPr>
            <a:spLocks noGrp="1"/>
          </p:cNvSpPr>
          <p:nvPr>
            <p:ph type="title"/>
          </p:nvPr>
        </p:nvSpPr>
        <p:spPr>
          <a:xfrm>
            <a:off x="357447" y="0"/>
            <a:ext cx="11670009" cy="1325563"/>
          </a:xfrm>
        </p:spPr>
        <p:txBody>
          <a:bodyPr/>
          <a:lstStyle/>
          <a:p>
            <a:r>
              <a:rPr lang="en-US" dirty="0"/>
              <a:t>Key Findings, Overall</a:t>
            </a:r>
          </a:p>
        </p:txBody>
      </p:sp>
      <p:sp>
        <p:nvSpPr>
          <p:cNvPr id="3" name="Content Placeholder 2">
            <a:extLst>
              <a:ext uri="{FF2B5EF4-FFF2-40B4-BE49-F238E27FC236}">
                <a16:creationId xmlns:a16="http://schemas.microsoft.com/office/drawing/2014/main" id="{0D20334C-5395-4F48-BE7D-56D46C00A06F}"/>
              </a:ext>
            </a:extLst>
          </p:cNvPr>
          <p:cNvSpPr>
            <a:spLocks noGrp="1"/>
          </p:cNvSpPr>
          <p:nvPr>
            <p:ph idx="1"/>
          </p:nvPr>
        </p:nvSpPr>
        <p:spPr/>
        <p:txBody>
          <a:bodyPr>
            <a:normAutofit fontScale="92500" lnSpcReduction="10000"/>
          </a:bodyPr>
          <a:lstStyle/>
          <a:p>
            <a:pPr>
              <a:spcBef>
                <a:spcPts val="0"/>
              </a:spcBef>
            </a:pPr>
            <a:r>
              <a:rPr lang="en-US" dirty="0"/>
              <a:t>In 2021, COVID-19 was the leading cause of death for Asian/Pacific Islander-non-Hispanic, American Indian/Alaska Native-non-Hispanic, and Hispanic populations.</a:t>
            </a:r>
          </a:p>
          <a:p>
            <a:pPr marL="0" indent="0">
              <a:spcBef>
                <a:spcPts val="0"/>
              </a:spcBef>
              <a:buNone/>
            </a:pPr>
            <a:endParaRPr lang="en-US" dirty="0"/>
          </a:p>
          <a:p>
            <a:pPr>
              <a:spcBef>
                <a:spcPts val="0"/>
              </a:spcBef>
            </a:pPr>
            <a:r>
              <a:rPr lang="en-US" dirty="0"/>
              <a:t>Death rates from diabetes were highest among Black-non-Hispanic population, at 44.8 per 100,000 population, compared to all other races/ethnicity groups.</a:t>
            </a:r>
          </a:p>
          <a:p>
            <a:pPr marL="0" indent="0">
              <a:spcBef>
                <a:spcPts val="0"/>
              </a:spcBef>
              <a:buNone/>
            </a:pPr>
            <a:endParaRPr lang="en-US" dirty="0"/>
          </a:p>
          <a:p>
            <a:pPr>
              <a:spcBef>
                <a:spcPts val="0"/>
              </a:spcBef>
            </a:pPr>
            <a:r>
              <a:rPr lang="en-US" dirty="0"/>
              <a:t>Black-non-Hispanic population had significantly higher death rates from homicide for each year from 2017 to 2021 than any other race/ethnicity group.</a:t>
            </a:r>
          </a:p>
          <a:p>
            <a:pPr marL="0" indent="0">
              <a:spcBef>
                <a:spcPts val="0"/>
              </a:spcBef>
              <a:buNone/>
            </a:pPr>
            <a:endParaRPr lang="en-US" dirty="0"/>
          </a:p>
          <a:p>
            <a:pPr>
              <a:spcBef>
                <a:spcPts val="0"/>
              </a:spcBef>
            </a:pPr>
            <a:r>
              <a:rPr lang="en-US" dirty="0"/>
              <a:t>A significantly larger portion of the bisexual population had thoughts of suicide and depression (15.4% and 52.2%, respectively) compared to the straight (3.6% and 14.9%, respectively) and gay/lesbian populations (1.4% and 20.8%, respectively).</a:t>
            </a:r>
          </a:p>
          <a:p>
            <a:pPr marL="0" indent="0">
              <a:spcBef>
                <a:spcPts val="0"/>
              </a:spcBef>
              <a:buNone/>
            </a:pPr>
            <a:endParaRPr lang="en-US" dirty="0"/>
          </a:p>
          <a:p>
            <a:pPr>
              <a:spcBef>
                <a:spcPts val="0"/>
              </a:spcBef>
            </a:pPr>
            <a:r>
              <a:rPr lang="en-US" dirty="0"/>
              <a:t>Hispanic population had a higher prevalence than any other race group of not being able to afford healthcare (20.6%).</a:t>
            </a:r>
          </a:p>
        </p:txBody>
      </p:sp>
      <p:sp>
        <p:nvSpPr>
          <p:cNvPr id="4" name="Slide Number Placeholder 3">
            <a:extLst>
              <a:ext uri="{FF2B5EF4-FFF2-40B4-BE49-F238E27FC236}">
                <a16:creationId xmlns:a16="http://schemas.microsoft.com/office/drawing/2014/main" id="{57A35E81-3B4C-47C2-8A69-C5A0641515F7}"/>
              </a:ext>
            </a:extLst>
          </p:cNvPr>
          <p:cNvSpPr>
            <a:spLocks noGrp="1"/>
          </p:cNvSpPr>
          <p:nvPr>
            <p:ph type="sldNum" sz="quarter" idx="12"/>
          </p:nvPr>
        </p:nvSpPr>
        <p:spPr/>
        <p:txBody>
          <a:bodyPr/>
          <a:lstStyle/>
          <a:p>
            <a:fld id="{E9C1D828-F931-464A-8E86-F9D742DA373F}" type="slidenum">
              <a:rPr lang="en-US" smtClean="0"/>
              <a:t>3</a:t>
            </a:fld>
            <a:endParaRPr lang="en-US" dirty="0"/>
          </a:p>
        </p:txBody>
      </p:sp>
    </p:spTree>
    <p:extLst>
      <p:ext uri="{BB962C8B-B14F-4D97-AF65-F5344CB8AC3E}">
        <p14:creationId xmlns:p14="http://schemas.microsoft.com/office/powerpoint/2010/main" val="105474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464067-E0DD-5267-4C8B-A4026F1CD00E}"/>
              </a:ext>
            </a:extLst>
          </p:cNvPr>
          <p:cNvSpPr>
            <a:spLocks noGrp="1"/>
          </p:cNvSpPr>
          <p:nvPr>
            <p:ph type="sldNum" sz="quarter" idx="12"/>
          </p:nvPr>
        </p:nvSpPr>
        <p:spPr/>
        <p:txBody>
          <a:bodyPr/>
          <a:lstStyle/>
          <a:p>
            <a:fld id="{E9C1D828-F931-464A-8E86-F9D742DA373F}" type="slidenum">
              <a:rPr lang="en-US" smtClean="0"/>
              <a:t>4</a:t>
            </a:fld>
            <a:endParaRPr lang="en-US" dirty="0"/>
          </a:p>
        </p:txBody>
      </p:sp>
      <p:sp>
        <p:nvSpPr>
          <p:cNvPr id="4" name="Title 3">
            <a:extLst>
              <a:ext uri="{FF2B5EF4-FFF2-40B4-BE49-F238E27FC236}">
                <a16:creationId xmlns:a16="http://schemas.microsoft.com/office/drawing/2014/main" id="{83B17B20-959E-6E87-9C67-A468281EA5B8}"/>
              </a:ext>
            </a:extLst>
          </p:cNvPr>
          <p:cNvSpPr>
            <a:spLocks noGrp="1"/>
          </p:cNvSpPr>
          <p:nvPr>
            <p:ph type="title"/>
          </p:nvPr>
        </p:nvSpPr>
        <p:spPr/>
        <p:txBody>
          <a:bodyPr/>
          <a:lstStyle/>
          <a:p>
            <a:r>
              <a:rPr lang="en-US" dirty="0"/>
              <a:t>Nevada’s Population</a:t>
            </a:r>
          </a:p>
        </p:txBody>
      </p:sp>
      <p:sp>
        <p:nvSpPr>
          <p:cNvPr id="8" name="TextBox 7">
            <a:extLst>
              <a:ext uri="{FF2B5EF4-FFF2-40B4-BE49-F238E27FC236}">
                <a16:creationId xmlns:a16="http://schemas.microsoft.com/office/drawing/2014/main" id="{0DBDC7CF-2634-79D0-1A87-FAC3E6A32EAC}"/>
              </a:ext>
            </a:extLst>
          </p:cNvPr>
          <p:cNvSpPr txBox="1"/>
          <p:nvPr/>
        </p:nvSpPr>
        <p:spPr>
          <a:xfrm>
            <a:off x="1446963" y="5817995"/>
            <a:ext cx="9978013" cy="1452753"/>
          </a:xfrm>
          <a:prstGeom prst="rect">
            <a:avLst/>
          </a:prstGeom>
        </p:spPr>
        <p:txBody>
          <a:bodyPr vert="horz" wrap="none" lIns="91440" tIns="45720" rIns="91440" bIns="45720" rtlCol="0" anchor="ctr">
            <a:normAutofit/>
          </a:bodyPr>
          <a:lstStyle/>
          <a:p>
            <a:pPr algn="l"/>
            <a:endParaRPr lang="en-US" dirty="0"/>
          </a:p>
        </p:txBody>
      </p:sp>
      <p:sp>
        <p:nvSpPr>
          <p:cNvPr id="12" name="TextBox 11">
            <a:extLst>
              <a:ext uri="{FF2B5EF4-FFF2-40B4-BE49-F238E27FC236}">
                <a16:creationId xmlns:a16="http://schemas.microsoft.com/office/drawing/2014/main" id="{903BD67C-9E8D-7215-1651-4E70CBD7C1E6}"/>
              </a:ext>
            </a:extLst>
          </p:cNvPr>
          <p:cNvSpPr txBox="1"/>
          <p:nvPr/>
        </p:nvSpPr>
        <p:spPr>
          <a:xfrm>
            <a:off x="823965" y="1594739"/>
            <a:ext cx="10671349" cy="968278"/>
          </a:xfrm>
          <a:prstGeom prst="rect">
            <a:avLst/>
          </a:prstGeom>
          <a:noFill/>
        </p:spPr>
        <p:txBody>
          <a:bodyPr wrap="square">
            <a:spAutoFit/>
          </a:bodyPr>
          <a:lstStyle/>
          <a:p>
            <a:pPr marL="0" marR="0">
              <a:lnSpc>
                <a:spcPct val="107000"/>
              </a:lnSpc>
              <a:spcBef>
                <a:spcPts val="0"/>
              </a:spcBef>
              <a:spcAft>
                <a:spcPts val="0"/>
              </a:spcAft>
            </a:pPr>
            <a:r>
              <a:rPr lang="en-US" dirty="0"/>
              <a:t>Between the years 2020 and 2021, Nevada’s population decreased by 0.8% for a total population of 3,158,539 in 2021. Nevada’s population is comprised of a white majority, with the rest of the population comprising 30.4% Hispanic, 10.0% Asian/Pacific Islander, 9.1% Black, and 1.1% American Indian/Alaska Native.</a:t>
            </a:r>
          </a:p>
        </p:txBody>
      </p:sp>
      <p:pic>
        <p:nvPicPr>
          <p:cNvPr id="6" name="Picture 5">
            <a:extLst>
              <a:ext uri="{FF2B5EF4-FFF2-40B4-BE49-F238E27FC236}">
                <a16:creationId xmlns:a16="http://schemas.microsoft.com/office/drawing/2014/main" id="{57E6C7E7-EF27-A34B-BD5C-A9A7A7F8B8F6}"/>
              </a:ext>
            </a:extLst>
          </p:cNvPr>
          <p:cNvPicPr>
            <a:picLocks noChangeAspect="1"/>
          </p:cNvPicPr>
          <p:nvPr/>
        </p:nvPicPr>
        <p:blipFill>
          <a:blip r:embed="rId2"/>
          <a:stretch>
            <a:fillRect/>
          </a:stretch>
        </p:blipFill>
        <p:spPr>
          <a:xfrm>
            <a:off x="2236315" y="2821185"/>
            <a:ext cx="7719369" cy="2947597"/>
          </a:xfrm>
          <a:prstGeom prst="rect">
            <a:avLst/>
          </a:prstGeom>
        </p:spPr>
      </p:pic>
    </p:spTree>
    <p:extLst>
      <p:ext uri="{BB962C8B-B14F-4D97-AF65-F5344CB8AC3E}">
        <p14:creationId xmlns:p14="http://schemas.microsoft.com/office/powerpoint/2010/main" val="232468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7FFD6F-49F9-7EAB-188B-D69F4D07AC98}"/>
              </a:ext>
            </a:extLst>
          </p:cNvPr>
          <p:cNvSpPr>
            <a:spLocks noGrp="1"/>
          </p:cNvSpPr>
          <p:nvPr>
            <p:ph type="sldNum" sz="quarter" idx="12"/>
          </p:nvPr>
        </p:nvSpPr>
        <p:spPr/>
        <p:txBody>
          <a:bodyPr/>
          <a:lstStyle/>
          <a:p>
            <a:fld id="{E9C1D828-F931-464A-8E86-F9D742DA373F}" type="slidenum">
              <a:rPr lang="en-US" smtClean="0"/>
              <a:t>5</a:t>
            </a:fld>
            <a:endParaRPr lang="en-US" dirty="0"/>
          </a:p>
        </p:txBody>
      </p:sp>
      <p:sp>
        <p:nvSpPr>
          <p:cNvPr id="7" name="Content Placeholder 6">
            <a:extLst>
              <a:ext uri="{FF2B5EF4-FFF2-40B4-BE49-F238E27FC236}">
                <a16:creationId xmlns:a16="http://schemas.microsoft.com/office/drawing/2014/main" id="{18EFE2A6-6A56-5E3D-82E6-1E725C79CFDD}"/>
              </a:ext>
            </a:extLst>
          </p:cNvPr>
          <p:cNvSpPr>
            <a:spLocks noGrp="1"/>
          </p:cNvSpPr>
          <p:nvPr>
            <p:ph idx="1"/>
          </p:nvPr>
        </p:nvSpPr>
        <p:spPr>
          <a:xfrm>
            <a:off x="936701" y="1739371"/>
            <a:ext cx="10922385" cy="1246818"/>
          </a:xfrm>
        </p:spPr>
        <p:txBody>
          <a:bodyPr/>
          <a:lstStyle/>
          <a:p>
            <a:pPr marL="0" indent="0">
              <a:buNone/>
            </a:pPr>
            <a:r>
              <a:rPr lang="en-US" dirty="0"/>
              <a:t>In 2021, in Nevada, the leading cause of death among all races and origins was classified as diseases of the heart with a death rate of 211.7 per 100,000 population.</a:t>
            </a:r>
          </a:p>
        </p:txBody>
      </p:sp>
      <p:pic>
        <p:nvPicPr>
          <p:cNvPr id="2" name="Picture 1">
            <a:extLst>
              <a:ext uri="{FF2B5EF4-FFF2-40B4-BE49-F238E27FC236}">
                <a16:creationId xmlns:a16="http://schemas.microsoft.com/office/drawing/2014/main" id="{EF8592D4-9952-7E63-947C-A80ED27D9E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701" y="3122136"/>
            <a:ext cx="9868831" cy="2196996"/>
          </a:xfrm>
          <a:prstGeom prst="rect">
            <a:avLst/>
          </a:prstGeom>
          <a:noFill/>
          <a:ln>
            <a:noFill/>
          </a:ln>
        </p:spPr>
      </p:pic>
      <p:sp>
        <p:nvSpPr>
          <p:cNvPr id="6" name="Title 3">
            <a:extLst>
              <a:ext uri="{FF2B5EF4-FFF2-40B4-BE49-F238E27FC236}">
                <a16:creationId xmlns:a16="http://schemas.microsoft.com/office/drawing/2014/main" id="{06B0979E-1EC0-823A-AE69-EDF9F2730164}"/>
              </a:ext>
            </a:extLst>
          </p:cNvPr>
          <p:cNvSpPr>
            <a:spLocks noGrp="1"/>
          </p:cNvSpPr>
          <p:nvPr>
            <p:ph type="title"/>
          </p:nvPr>
        </p:nvSpPr>
        <p:spPr>
          <a:xfrm>
            <a:off x="0" y="1"/>
            <a:ext cx="12191999" cy="910245"/>
          </a:xfrm>
        </p:spPr>
        <p:txBody>
          <a:bodyPr/>
          <a:lstStyle/>
          <a:p>
            <a:r>
              <a:rPr lang="en-US" dirty="0"/>
              <a:t>Mortality </a:t>
            </a:r>
          </a:p>
        </p:txBody>
      </p:sp>
    </p:spTree>
    <p:extLst>
      <p:ext uri="{BB962C8B-B14F-4D97-AF65-F5344CB8AC3E}">
        <p14:creationId xmlns:p14="http://schemas.microsoft.com/office/powerpoint/2010/main" val="383895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A8121D-D77D-2CF2-51A8-CC84CB0DBAC2}"/>
              </a:ext>
            </a:extLst>
          </p:cNvPr>
          <p:cNvSpPr>
            <a:spLocks noGrp="1"/>
          </p:cNvSpPr>
          <p:nvPr>
            <p:ph idx="1"/>
          </p:nvPr>
        </p:nvSpPr>
        <p:spPr>
          <a:xfrm>
            <a:off x="357447" y="910247"/>
            <a:ext cx="11670010" cy="5446104"/>
          </a:xfrm>
        </p:spPr>
        <p:txBody>
          <a:bodyPr/>
          <a:lstStyle/>
          <a:p>
            <a:pPr marR="0" indent="0">
              <a:lnSpc>
                <a:spcPct val="107000"/>
              </a:lnSpc>
              <a:spcBef>
                <a:spcPts val="0"/>
              </a:spcBef>
              <a:spcAft>
                <a:spcPts val="800"/>
              </a:spcAft>
              <a:buNone/>
            </a:pPr>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Heart Disease Mortality – Counts and Age-Adjusted Death Rates by Race/Ethnicity and Year, 2017 – 2021</a:t>
            </a:r>
            <a:endParaRPr lang="en-US" sz="1800" b="1" u="sng" kern="0" dirty="0">
              <a:latin typeface="Calibri Light" panose="020F0302020204030204" pitchFamily="34" charset="0"/>
              <a:ea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53099F1-C11A-F566-922F-BB4CBBC00589}"/>
              </a:ext>
            </a:extLst>
          </p:cNvPr>
          <p:cNvSpPr>
            <a:spLocks noGrp="1"/>
          </p:cNvSpPr>
          <p:nvPr>
            <p:ph type="sldNum" sz="quarter" idx="12"/>
          </p:nvPr>
        </p:nvSpPr>
        <p:spPr/>
        <p:txBody>
          <a:bodyPr/>
          <a:lstStyle/>
          <a:p>
            <a:fld id="{E9C1D828-F931-464A-8E86-F9D742DA373F}" type="slidenum">
              <a:rPr lang="en-US" smtClean="0"/>
              <a:t>6</a:t>
            </a:fld>
            <a:endParaRPr lang="en-US" dirty="0"/>
          </a:p>
        </p:txBody>
      </p:sp>
      <p:sp>
        <p:nvSpPr>
          <p:cNvPr id="4" name="Title 3">
            <a:extLst>
              <a:ext uri="{FF2B5EF4-FFF2-40B4-BE49-F238E27FC236}">
                <a16:creationId xmlns:a16="http://schemas.microsoft.com/office/drawing/2014/main" id="{1E44FE9A-4F7F-18FB-2462-FCB04A0574F5}"/>
              </a:ext>
            </a:extLst>
          </p:cNvPr>
          <p:cNvSpPr>
            <a:spLocks noGrp="1"/>
          </p:cNvSpPr>
          <p:nvPr>
            <p:ph type="title"/>
          </p:nvPr>
        </p:nvSpPr>
        <p:spPr>
          <a:xfrm>
            <a:off x="0" y="1"/>
            <a:ext cx="12191999" cy="910245"/>
          </a:xfrm>
        </p:spPr>
        <p:txBody>
          <a:bodyPr/>
          <a:lstStyle/>
          <a:p>
            <a:r>
              <a:rPr lang="en-US" dirty="0"/>
              <a:t>Mortality </a:t>
            </a:r>
          </a:p>
        </p:txBody>
      </p:sp>
      <p:sp>
        <p:nvSpPr>
          <p:cNvPr id="8" name="TextBox 7">
            <a:extLst>
              <a:ext uri="{FF2B5EF4-FFF2-40B4-BE49-F238E27FC236}">
                <a16:creationId xmlns:a16="http://schemas.microsoft.com/office/drawing/2014/main" id="{F7B44055-4A94-8078-9060-BFBD0C7EBAF8}"/>
              </a:ext>
            </a:extLst>
          </p:cNvPr>
          <p:cNvSpPr txBox="1"/>
          <p:nvPr/>
        </p:nvSpPr>
        <p:spPr>
          <a:xfrm>
            <a:off x="720321" y="3960422"/>
            <a:ext cx="6614073" cy="281231"/>
          </a:xfrm>
          <a:prstGeom prst="rect">
            <a:avLst/>
          </a:prstGeom>
          <a:noFill/>
        </p:spPr>
        <p:txBody>
          <a:bodyPr wrap="square">
            <a:spAutoFit/>
          </a:bodyPr>
          <a:lstStyle/>
          <a:p>
            <a:pPr marL="0" marR="0">
              <a:lnSpc>
                <a:spcPct val="107000"/>
              </a:lnSpc>
              <a:spcBef>
                <a:spcPts val="1200"/>
              </a:spcBef>
              <a:spcAft>
                <a:spcPts val="0"/>
              </a:spcAft>
            </a:pPr>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Stroke Mortality – Counts and Age-Adjusted Death Rates by Race/Ethnicity and Year, 2017 – 2021</a:t>
            </a:r>
            <a:endParaRPr lang="en-US" sz="12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5693ABF-FE13-3F22-799A-05207FB17884}"/>
              </a:ext>
            </a:extLst>
          </p:cNvPr>
          <p:cNvSpPr txBox="1"/>
          <p:nvPr/>
        </p:nvSpPr>
        <p:spPr>
          <a:xfrm>
            <a:off x="8348464" y="1703936"/>
            <a:ext cx="2743200" cy="2655279"/>
          </a:xfrm>
          <a:prstGeom prst="rect">
            <a:avLst/>
          </a:prstGeom>
          <a:noFill/>
        </p:spPr>
        <p:txBody>
          <a:bodyPr wrap="square">
            <a:spAutoFit/>
          </a:bodyPr>
          <a:lstStyle/>
          <a:p>
            <a:pPr marR="0" lvl="0">
              <a:lnSpc>
                <a:spcPct val="107000"/>
              </a:lnSpc>
              <a:spcBef>
                <a:spcPts val="0"/>
              </a:spcBef>
              <a:spcAft>
                <a:spcPts val="800"/>
              </a:spcAft>
            </a:pPr>
            <a:r>
              <a:rPr lang="en-US" dirty="0"/>
              <a:t>In 2021, Black-non-Hispanic population had significantly higher death rates for Heart disease and strokes (337.5 and 75.0 respectively).</a:t>
            </a:r>
          </a:p>
          <a:p>
            <a:pPr marR="0" lvl="0">
              <a:lnSpc>
                <a:spcPct val="107000"/>
              </a:lnSpc>
              <a:spcBef>
                <a:spcPts val="0"/>
              </a:spcBef>
              <a:spcAft>
                <a:spcPts val="8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a:extLst>
              <a:ext uri="{FF2B5EF4-FFF2-40B4-BE49-F238E27FC236}">
                <a16:creationId xmlns:a16="http://schemas.microsoft.com/office/drawing/2014/main" id="{0E0BEE6F-EF0D-3546-CA80-1B447D61D1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811" y="1247775"/>
            <a:ext cx="7286563" cy="2684377"/>
          </a:xfrm>
          <a:prstGeom prst="rect">
            <a:avLst/>
          </a:prstGeom>
        </p:spPr>
      </p:pic>
      <p:pic>
        <p:nvPicPr>
          <p:cNvPr id="12" name="Graphic 11">
            <a:extLst>
              <a:ext uri="{FF2B5EF4-FFF2-40B4-BE49-F238E27FC236}">
                <a16:creationId xmlns:a16="http://schemas.microsoft.com/office/drawing/2014/main" id="{1A12D1C4-096B-B996-1C9C-234441A7D5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812" y="4193481"/>
            <a:ext cx="7372287" cy="2454970"/>
          </a:xfrm>
          <a:prstGeom prst="rect">
            <a:avLst/>
          </a:prstGeom>
        </p:spPr>
      </p:pic>
    </p:spTree>
    <p:extLst>
      <p:ext uri="{BB962C8B-B14F-4D97-AF65-F5344CB8AC3E}">
        <p14:creationId xmlns:p14="http://schemas.microsoft.com/office/powerpoint/2010/main" val="45372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2E13-7BE9-24A1-3C23-8B36A111B6C6}"/>
              </a:ext>
            </a:extLst>
          </p:cNvPr>
          <p:cNvSpPr>
            <a:spLocks noGrp="1"/>
          </p:cNvSpPr>
          <p:nvPr>
            <p:ph type="title"/>
          </p:nvPr>
        </p:nvSpPr>
        <p:spPr>
          <a:xfrm>
            <a:off x="357447" y="0"/>
            <a:ext cx="11670009" cy="1242849"/>
          </a:xfrm>
        </p:spPr>
        <p:txBody>
          <a:bodyPr/>
          <a:lstStyle/>
          <a:p>
            <a:r>
              <a:rPr lang="en-US" dirty="0"/>
              <a:t>Cancer</a:t>
            </a:r>
          </a:p>
        </p:txBody>
      </p:sp>
      <p:sp>
        <p:nvSpPr>
          <p:cNvPr id="4" name="Slide Number Placeholder 3">
            <a:extLst>
              <a:ext uri="{FF2B5EF4-FFF2-40B4-BE49-F238E27FC236}">
                <a16:creationId xmlns:a16="http://schemas.microsoft.com/office/drawing/2014/main" id="{C6A631E8-AE41-D798-4E89-05FA3A441C70}"/>
              </a:ext>
            </a:extLst>
          </p:cNvPr>
          <p:cNvSpPr>
            <a:spLocks noGrp="1"/>
          </p:cNvSpPr>
          <p:nvPr>
            <p:ph type="sldNum" sz="quarter" idx="12"/>
          </p:nvPr>
        </p:nvSpPr>
        <p:spPr/>
        <p:txBody>
          <a:bodyPr/>
          <a:lstStyle/>
          <a:p>
            <a:fld id="{A0EC8638-D38E-4C5B-8C11-DA859CF37C29}" type="slidenum">
              <a:rPr lang="en-US" smtClean="0"/>
              <a:t>7</a:t>
            </a:fld>
            <a:endParaRPr lang="en-US" dirty="0"/>
          </a:p>
        </p:txBody>
      </p:sp>
      <p:graphicFrame>
        <p:nvGraphicFramePr>
          <p:cNvPr id="5" name="Content Placeholder 4">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3271817599"/>
              </p:ext>
            </p:extLst>
          </p:nvPr>
        </p:nvGraphicFramePr>
        <p:xfrm>
          <a:off x="357447" y="2932742"/>
          <a:ext cx="11017546" cy="33242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7AA1AF0-2106-2EBA-A869-D054F833D99F}"/>
              </a:ext>
            </a:extLst>
          </p:cNvPr>
          <p:cNvSpPr txBox="1"/>
          <p:nvPr/>
        </p:nvSpPr>
        <p:spPr>
          <a:xfrm>
            <a:off x="1312377" y="1012071"/>
            <a:ext cx="10237276" cy="1255215"/>
          </a:xfrm>
          <a:prstGeom prst="rect">
            <a:avLst/>
          </a:prstGeom>
          <a:noFill/>
        </p:spPr>
        <p:txBody>
          <a:bodyPr wrap="square">
            <a:spAutoFit/>
          </a:bodyPr>
          <a:lstStyle/>
          <a:p>
            <a:pPr marL="0" marR="0">
              <a:lnSpc>
                <a:spcPct val="107000"/>
              </a:lnSpc>
              <a:spcBef>
                <a:spcPts val="1200"/>
              </a:spcBef>
              <a:spcAft>
                <a:spcPts val="0"/>
              </a:spcAft>
            </a:pPr>
            <a:r>
              <a:rPr lang="en-US" dirty="0"/>
              <a:t>Cancer is the second leading cause of death in Nevada and the United States. Cancer is typically diagnosed late in life with 80.8% of cases diagnosed in Nevada among those ages 55 years and older. Cancer deaths among those younger than 45 years of age is considered especially burdensome on social and economic aspects of society due to the loss of productive years of life.</a:t>
            </a:r>
          </a:p>
        </p:txBody>
      </p:sp>
      <p:sp>
        <p:nvSpPr>
          <p:cNvPr id="6" name="TextBox 5">
            <a:extLst>
              <a:ext uri="{FF2B5EF4-FFF2-40B4-BE49-F238E27FC236}">
                <a16:creationId xmlns:a16="http://schemas.microsoft.com/office/drawing/2014/main" id="{4E51685F-267C-BED2-E81E-BAD4321C2286}"/>
              </a:ext>
            </a:extLst>
          </p:cNvPr>
          <p:cNvSpPr txBox="1"/>
          <p:nvPr/>
        </p:nvSpPr>
        <p:spPr>
          <a:xfrm>
            <a:off x="519766" y="2577321"/>
            <a:ext cx="9629454" cy="375552"/>
          </a:xfrm>
          <a:prstGeom prst="rect">
            <a:avLst/>
          </a:prstGeom>
          <a:noFill/>
        </p:spPr>
        <p:txBody>
          <a:bodyPr wrap="square">
            <a:spAutoFit/>
          </a:bodyPr>
          <a:lstStyle/>
          <a:p>
            <a:pPr marL="0" marR="0">
              <a:lnSpc>
                <a:spcPct val="107000"/>
              </a:lnSpc>
              <a:spcBef>
                <a:spcPts val="1200"/>
              </a:spcBef>
              <a:spcAft>
                <a:spcPts val="0"/>
              </a:spcAft>
            </a:pPr>
            <a:r>
              <a:rPr lang="en-US" sz="18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29. Early vs Late Deaths* – Percent of Total Deaths, Nevada, and United States, 2019</a:t>
            </a:r>
            <a:endParaRPr lang="en-US"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49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7210B9-46A1-4BC7-9A01-05B962EE1CD1}"/>
              </a:ext>
            </a:extLst>
          </p:cNvPr>
          <p:cNvSpPr>
            <a:spLocks noGrp="1"/>
          </p:cNvSpPr>
          <p:nvPr>
            <p:ph idx="1"/>
          </p:nvPr>
        </p:nvSpPr>
        <p:spPr>
          <a:xfrm>
            <a:off x="357446" y="2752930"/>
            <a:ext cx="11670010" cy="365125"/>
          </a:xfrm>
        </p:spPr>
        <p:txBody>
          <a:bodyPr/>
          <a:lstStyle/>
          <a:p>
            <a:pPr marL="0" indent="0">
              <a:buNone/>
            </a:pPr>
            <a:r>
              <a:rPr lang="en-US" sz="14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39. Accidental Deaths – Age-Adjusted Rates by Race/Ethnicity and Year, Nevada Residents, 2017-2021</a:t>
            </a:r>
            <a:endParaRPr lang="en-US" sz="1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3" name="Slide Number Placeholder 2">
            <a:extLst>
              <a:ext uri="{FF2B5EF4-FFF2-40B4-BE49-F238E27FC236}">
                <a16:creationId xmlns:a16="http://schemas.microsoft.com/office/drawing/2014/main" id="{4AA44EDF-225A-5588-1D94-A96609C93D8B}"/>
              </a:ext>
            </a:extLst>
          </p:cNvPr>
          <p:cNvSpPr>
            <a:spLocks noGrp="1"/>
          </p:cNvSpPr>
          <p:nvPr>
            <p:ph type="sldNum" sz="quarter" idx="12"/>
          </p:nvPr>
        </p:nvSpPr>
        <p:spPr/>
        <p:txBody>
          <a:bodyPr/>
          <a:lstStyle/>
          <a:p>
            <a:fld id="{E9C1D828-F931-464A-8E86-F9D742DA373F}" type="slidenum">
              <a:rPr lang="en-US" smtClean="0"/>
              <a:t>8</a:t>
            </a:fld>
            <a:endParaRPr lang="en-US" dirty="0"/>
          </a:p>
        </p:txBody>
      </p:sp>
      <p:sp>
        <p:nvSpPr>
          <p:cNvPr id="4" name="Title 3">
            <a:extLst>
              <a:ext uri="{FF2B5EF4-FFF2-40B4-BE49-F238E27FC236}">
                <a16:creationId xmlns:a16="http://schemas.microsoft.com/office/drawing/2014/main" id="{35617FB9-38B0-2FB9-D6DB-1EFADF8BBDAB}"/>
              </a:ext>
            </a:extLst>
          </p:cNvPr>
          <p:cNvSpPr>
            <a:spLocks noGrp="1"/>
          </p:cNvSpPr>
          <p:nvPr>
            <p:ph type="title"/>
          </p:nvPr>
        </p:nvSpPr>
        <p:spPr/>
        <p:txBody>
          <a:bodyPr/>
          <a:lstStyle/>
          <a:p>
            <a:r>
              <a:rPr lang="en-US" dirty="0"/>
              <a:t>Unintentional Injuries</a:t>
            </a:r>
          </a:p>
        </p:txBody>
      </p:sp>
      <p:graphicFrame>
        <p:nvGraphicFramePr>
          <p:cNvPr id="6" name="Chart 5">
            <a:extLst>
              <a:ext uri="{FF2B5EF4-FFF2-40B4-BE49-F238E27FC236}">
                <a16:creationId xmlns:a16="http://schemas.microsoft.com/office/drawing/2014/main" id="{D699AEB8-A6CD-41D1-B4D4-6ADEBC5B43E7}"/>
              </a:ext>
            </a:extLst>
          </p:cNvPr>
          <p:cNvGraphicFramePr/>
          <p:nvPr>
            <p:extLst>
              <p:ext uri="{D42A27DB-BD31-4B8C-83A1-F6EECF244321}">
                <p14:modId xmlns:p14="http://schemas.microsoft.com/office/powerpoint/2010/main" val="760794770"/>
              </p:ext>
            </p:extLst>
          </p:nvPr>
        </p:nvGraphicFramePr>
        <p:xfrm>
          <a:off x="357447" y="2996817"/>
          <a:ext cx="11103428" cy="29944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9846E8A-7B57-B47F-47CA-B032D88A3A15}"/>
              </a:ext>
            </a:extLst>
          </p:cNvPr>
          <p:cNvSpPr txBox="1"/>
          <p:nvPr/>
        </p:nvSpPr>
        <p:spPr>
          <a:xfrm>
            <a:off x="1428108" y="1144216"/>
            <a:ext cx="9750175" cy="1200329"/>
          </a:xfrm>
          <a:prstGeom prst="rect">
            <a:avLst/>
          </a:prstGeom>
          <a:noFill/>
        </p:spPr>
        <p:txBody>
          <a:bodyPr wrap="square">
            <a:spAutoFit/>
          </a:bodyPr>
          <a:lstStyle/>
          <a:p>
            <a:pPr marR="0" lvl="0">
              <a:spcBef>
                <a:spcPts val="0"/>
              </a:spcBef>
              <a:spcAft>
                <a:spcPts val="0"/>
              </a:spcAft>
            </a:pPr>
            <a:r>
              <a:rPr lang="en-US" dirty="0"/>
              <a:t>In 2021, White non-Hispanic, Black-non-Hispanic, and American Indian/Alaska Native non-Hispanic populations had significantly higher accidental death rates (70.8, 94.0, and 82.6 per 100,000 population, respectively) than Asian/Pacific Islander-non-Hispanic population (27.9 per 100,000), and Hispanic populations (39.1 per 100,000) (Figure 39).</a:t>
            </a:r>
          </a:p>
        </p:txBody>
      </p:sp>
    </p:spTree>
    <p:extLst>
      <p:ext uri="{BB962C8B-B14F-4D97-AF65-F5344CB8AC3E}">
        <p14:creationId xmlns:p14="http://schemas.microsoft.com/office/powerpoint/2010/main" val="271581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159455-C286-CEB6-1ACC-1E2C028683E0}"/>
              </a:ext>
            </a:extLst>
          </p:cNvPr>
          <p:cNvSpPr>
            <a:spLocks noGrp="1"/>
          </p:cNvSpPr>
          <p:nvPr>
            <p:ph type="sldNum" sz="quarter" idx="12"/>
          </p:nvPr>
        </p:nvSpPr>
        <p:spPr/>
        <p:txBody>
          <a:bodyPr/>
          <a:lstStyle/>
          <a:p>
            <a:fld id="{E9C1D828-F931-464A-8E86-F9D742DA373F}" type="slidenum">
              <a:rPr lang="en-US" smtClean="0"/>
              <a:t>9</a:t>
            </a:fld>
            <a:endParaRPr lang="en-US" dirty="0"/>
          </a:p>
        </p:txBody>
      </p:sp>
      <p:sp>
        <p:nvSpPr>
          <p:cNvPr id="4" name="Title 3">
            <a:extLst>
              <a:ext uri="{FF2B5EF4-FFF2-40B4-BE49-F238E27FC236}">
                <a16:creationId xmlns:a16="http://schemas.microsoft.com/office/drawing/2014/main" id="{744A5208-7F12-7B67-DC90-F47BD4E3F2EC}"/>
              </a:ext>
            </a:extLst>
          </p:cNvPr>
          <p:cNvSpPr>
            <a:spLocks noGrp="1"/>
          </p:cNvSpPr>
          <p:nvPr>
            <p:ph type="title"/>
          </p:nvPr>
        </p:nvSpPr>
        <p:spPr>
          <a:xfrm>
            <a:off x="357447" y="1"/>
            <a:ext cx="11670009" cy="1085222"/>
          </a:xfrm>
        </p:spPr>
        <p:txBody>
          <a:bodyPr/>
          <a:lstStyle/>
          <a:p>
            <a:r>
              <a:rPr lang="en-US" dirty="0"/>
              <a:t>Chronic Lower Respiratory Disease </a:t>
            </a:r>
          </a:p>
        </p:txBody>
      </p:sp>
      <p:graphicFrame>
        <p:nvGraphicFramePr>
          <p:cNvPr id="5" name="Content Placeholder 4">
            <a:extLst>
              <a:ext uri="{FF2B5EF4-FFF2-40B4-BE49-F238E27FC236}">
                <a16:creationId xmlns:a16="http://schemas.microsoft.com/office/drawing/2014/main" id="{0274F6A5-8ED2-4CB5-98BE-464C37DD2CCC}"/>
              </a:ext>
            </a:extLst>
          </p:cNvPr>
          <p:cNvGraphicFramePr>
            <a:graphicFrameLocks noGrp="1"/>
          </p:cNvGraphicFramePr>
          <p:nvPr>
            <p:ph idx="1"/>
            <p:extLst>
              <p:ext uri="{D42A27DB-BD31-4B8C-83A1-F6EECF244321}">
                <p14:modId xmlns:p14="http://schemas.microsoft.com/office/powerpoint/2010/main" val="3970486402"/>
              </p:ext>
            </p:extLst>
          </p:nvPr>
        </p:nvGraphicFramePr>
        <p:xfrm>
          <a:off x="844638" y="1951040"/>
          <a:ext cx="9652126" cy="231918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401750A-1180-92DE-6C69-71564D96926C}"/>
              </a:ext>
            </a:extLst>
          </p:cNvPr>
          <p:cNvSpPr txBox="1"/>
          <p:nvPr/>
        </p:nvSpPr>
        <p:spPr>
          <a:xfrm>
            <a:off x="844638" y="1686742"/>
            <a:ext cx="9859791" cy="281231"/>
          </a:xfrm>
          <a:prstGeom prst="rect">
            <a:avLst/>
          </a:prstGeom>
          <a:noFill/>
        </p:spPr>
        <p:txBody>
          <a:bodyPr wrap="square">
            <a:spAutoFit/>
          </a:bodyPr>
          <a:lstStyle/>
          <a:p>
            <a:pPr marL="0" marR="0">
              <a:lnSpc>
                <a:spcPct val="107000"/>
              </a:lnSpc>
              <a:spcBef>
                <a:spcPts val="1200"/>
              </a:spcBef>
              <a:spcAft>
                <a:spcPts val="0"/>
              </a:spcAft>
            </a:pPr>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44. Chronic Lower Respiratory Disease Mortality – Age-Adjusted Rates by Race/Ethnicity and Year, 2017-2021</a:t>
            </a:r>
            <a:endParaRPr lang="en-US" sz="12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EDF922C3-5F36-48CD-BF06-2EB0051344B9}"/>
              </a:ext>
            </a:extLst>
          </p:cNvPr>
          <p:cNvGraphicFramePr/>
          <p:nvPr>
            <p:extLst>
              <p:ext uri="{D42A27DB-BD31-4B8C-83A1-F6EECF244321}">
                <p14:modId xmlns:p14="http://schemas.microsoft.com/office/powerpoint/2010/main" val="1510782093"/>
              </p:ext>
            </p:extLst>
          </p:nvPr>
        </p:nvGraphicFramePr>
        <p:xfrm>
          <a:off x="847022" y="4551452"/>
          <a:ext cx="9649742" cy="204673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184AF3E-2FFC-F072-246F-EA3854081F2F}"/>
              </a:ext>
            </a:extLst>
          </p:cNvPr>
          <p:cNvSpPr txBox="1"/>
          <p:nvPr/>
        </p:nvSpPr>
        <p:spPr>
          <a:xfrm>
            <a:off x="844638" y="4270221"/>
            <a:ext cx="6845286" cy="281231"/>
          </a:xfrm>
          <a:prstGeom prst="rect">
            <a:avLst/>
          </a:prstGeom>
          <a:noFill/>
        </p:spPr>
        <p:txBody>
          <a:bodyPr wrap="square">
            <a:spAutoFit/>
          </a:bodyPr>
          <a:lstStyle/>
          <a:p>
            <a:pPr marL="0" marR="0">
              <a:lnSpc>
                <a:spcPct val="107000"/>
              </a:lnSpc>
              <a:spcBef>
                <a:spcPts val="1200"/>
              </a:spcBef>
              <a:spcAft>
                <a:spcPts val="0"/>
              </a:spcAft>
            </a:pPr>
            <a:r>
              <a:rPr lang="en-US" sz="1200" b="1" u="sng" kern="0" dirty="0">
                <a:effectLst/>
                <a:latin typeface="Calibri Light" panose="020F0302020204030204" pitchFamily="34" charset="0"/>
                <a:ea typeface="Times New Roman" panose="02020603050405020304" pitchFamily="18" charset="0"/>
                <a:cs typeface="Times New Roman" panose="02020603050405020304" pitchFamily="18" charset="0"/>
              </a:rPr>
              <a:t>Figure 46. Nevada Adults Who Have Been Told They Have Asthma – Prevalence by Race/Ethnicity, 2021 </a:t>
            </a:r>
            <a:endParaRPr lang="en-US" sz="12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900289"/>
      </p:ext>
    </p:extLst>
  </p:cSld>
  <p:clrMapOvr>
    <a:masterClrMapping/>
  </p:clrMapOvr>
</p:sld>
</file>

<file path=ppt/theme/theme1.xml><?xml version="1.0" encoding="utf-8"?>
<a:theme xmlns:a="http://schemas.openxmlformats.org/drawingml/2006/main" name="DHHS_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Minority Health Report Slides 2023" id="{6E69D6F1-9258-42F7-B5EE-F7717B668E2D}" vid="{8BD9E604-5C7A-4C69-AE85-6FC7364D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Minority Health Report Slides 2023</Template>
  <TotalTime>2007</TotalTime>
  <Words>1347</Words>
  <Application>Microsoft Office PowerPoint</Application>
  <PresentationFormat>Widescreen</PresentationFormat>
  <Paragraphs>128</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Calibri Light</vt:lpstr>
      <vt:lpstr>DHHS_Master</vt:lpstr>
      <vt:lpstr>Office of Analytics</vt:lpstr>
      <vt:lpstr>Minority Health Report</vt:lpstr>
      <vt:lpstr>Key Findings, Overall</vt:lpstr>
      <vt:lpstr>Nevada’s Population</vt:lpstr>
      <vt:lpstr>Mortality </vt:lpstr>
      <vt:lpstr>Mortality </vt:lpstr>
      <vt:lpstr>Cancer</vt:lpstr>
      <vt:lpstr>Unintentional Injuries</vt:lpstr>
      <vt:lpstr>Chronic Lower Respiratory Disease </vt:lpstr>
      <vt:lpstr>Diabetes</vt:lpstr>
      <vt:lpstr>Homicide and Suicide </vt:lpstr>
      <vt:lpstr>Influenza and Pneumonia</vt:lpstr>
      <vt:lpstr>HIV/AIDS</vt:lpstr>
      <vt:lpstr>Maternal and Infant Health</vt:lpstr>
      <vt:lpstr>Mental Health</vt:lpstr>
      <vt:lpstr>Communicable Diseases</vt:lpstr>
      <vt:lpstr>Vulnerability and Health Equity</vt:lpstr>
      <vt:lpstr>Sexual Orientation and Gender Identity</vt:lpstr>
      <vt:lpstr>New Sections Added</vt:lpstr>
      <vt:lpstr>New Sections (cont.)</vt:lpstr>
      <vt:lpstr>New Sections (cont.)</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Analytics</dc:title>
  <dc:creator>Evelina Eytchison</dc:creator>
  <cp:lastModifiedBy>Tina Dortch</cp:lastModifiedBy>
  <cp:revision>20</cp:revision>
  <dcterms:created xsi:type="dcterms:W3CDTF">2023-01-31T16:47:15Z</dcterms:created>
  <dcterms:modified xsi:type="dcterms:W3CDTF">2023-02-13T16:55:29Z</dcterms:modified>
  <cp:contentStatus/>
</cp:coreProperties>
</file>