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629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CF912-F322-C949-98A1-2CF24CA2749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B8FB-AF20-D449-BDA0-B5A1B3EC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  <a:cs typeface="Calibri"/>
              </a:rPr>
              <a:t>IMH-E® shows that professionals have attained specific work experience and expertise with prenatal up to 3-year-olds and their families.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  <a:cs typeface="Calibri"/>
              </a:rPr>
              <a:t>ECMH-E® shows that professionals have attained specific work experience and expertise with 3-6-year-olds and their families.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6B8FB-AF20-D449-BDA0-B5A1B3EC8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1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6B8FB-AF20-D449-BDA0-B5A1B3EC8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1" dirty="0">
                <a:solidFill>
                  <a:srgbClr val="696969"/>
                </a:solidFill>
                <a:effectLst/>
                <a:latin typeface="Calibri"/>
                <a:cs typeface="Calibri"/>
              </a:rPr>
              <a:t>1 Family Associate applicants need to meet the Education OR the Work requirement they do not need to meet both.</a:t>
            </a:r>
            <a:endParaRPr lang="en-US" sz="1200" b="0" i="0" dirty="0">
              <a:solidFill>
                <a:srgbClr val="696969"/>
              </a:solidFill>
              <a:effectLst/>
              <a:latin typeface="Calibri"/>
              <a:cs typeface="Calibri"/>
            </a:endParaRPr>
          </a:p>
          <a:p>
            <a:pPr algn="l"/>
            <a:r>
              <a:rPr lang="en-US" sz="1200" b="0" i="1" dirty="0">
                <a:solidFill>
                  <a:srgbClr val="696969"/>
                </a:solidFill>
                <a:effectLst/>
                <a:latin typeface="Calibri"/>
                <a:cs typeface="Calibri"/>
              </a:rPr>
              <a:t>2 For Family Associate applicants, volunteer experience may meet the work criterion if it was a) supervised experience with women during pregnancy or with infants, toddlers, &amp; families AND b) included specialized training. Examples include CASA, Doula, Child Life Specialist.</a:t>
            </a:r>
            <a:endParaRPr lang="en-US" sz="1200" b="0" i="0" dirty="0">
              <a:solidFill>
                <a:srgbClr val="696969"/>
              </a:solidFill>
              <a:effectLst/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6B8FB-AF20-D449-BDA0-B5A1B3EC86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6B8FB-AF20-D449-BDA0-B5A1B3EC86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6B8FB-AF20-D449-BDA0-B5A1B3EC8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6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43CF-24BF-76D3-E8B7-DFC1E05D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FDA29-5580-C994-8594-7892901A9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87A1C-572B-6F61-C3DF-337E595A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2492-F2FF-3674-F537-87EDB37D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81BE4-041A-10CE-EC08-01F5087D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1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2787-EBD2-2FAD-9198-3F95E4CA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DCB62-5727-FD97-B14C-FA9CF5DF2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3A6D-3870-7D78-73EC-C5575755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9ED57-388C-525F-63A0-CD7308FC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4333E-74C2-0843-639F-4D988030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F44BC-A42C-EB6F-39D6-959E46D1F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E92DA-A323-9FBE-9D09-6AA3069DC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D5F4-764B-63A8-9D7C-B45AC900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5D90-56A1-2DF4-A617-364787F6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20AF-1E85-E006-7F85-BCDF357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E45D-1A88-3099-64D0-788BCA21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BC40-4CD9-0422-078F-FBFCA42F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A8091-14C7-18B5-E01E-0DCB4EDC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B08D-E4F1-9881-DA47-2B82062E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0A5B-0D0D-F662-36FF-95C36D7D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1378-2ABE-E140-36E5-0CFCB47E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7088C-F1A6-C44C-C648-CC67B51E8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E739C-92DA-7B02-5C5B-A773D1E9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A7F9-EE28-F0A0-9F26-E242FEF9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8FF6-6522-5D0B-BFA1-67568491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1AF2-3FD0-14B5-1211-5D8CE06D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E7AF-C603-15A1-DFE3-5658DE19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27036-B05D-12B2-A776-4EF2741A0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6C247-F542-F97D-F5FC-07986329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9E936-3BBD-3F16-7939-F985CDFD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5B35F-EADE-DEA5-99B6-E9B957BC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5C23-0883-D58B-10BC-D483788E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AA492-75DB-55F3-58D7-FB02E9A0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910B-4A94-502F-5E62-8B007346D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F3AB9-EE1A-C4F6-7598-70F0F2EEF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FBA08-288D-84B2-300D-88048EA10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54B6B-F0B8-B401-D9EE-77783467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0E3F2-A0BB-622C-CE55-B5C74DD3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4674-6DD0-9315-6826-9C24D57A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C895-AD15-B0D4-36A7-EECE4CCF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5E085-76F5-C5D0-F42C-F34AF522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8542-A7BD-9152-8253-97441E8B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A0CCE-35C8-2A92-EE8B-327E36B7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98E54-5096-66D4-99B4-C6192F15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95A08-4A12-F747-C55D-258EF711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F0FA3-6EF6-539E-1290-6BA4E7EC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CDA4-EC50-D903-E8B3-C96AC775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C243-192E-B170-616B-D911BDE1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86F1-5B6E-3561-5FFB-556FA46F2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33B74-FA67-0CC3-B775-F2B77646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676B4-D361-2C8D-0CDB-45DE01DC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F055-7912-0704-0D5B-097F345F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C43D-27E1-4E85-F3D2-837C3FA5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33C17-E0F9-3EAB-3580-4092A37A6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0F7A8-3F27-96BC-4171-7948C4EA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BCC78-4547-8B22-0A6C-F923EED0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13A81-A3AA-DE52-DE20-2E9B616E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3D4E-139C-AAE1-C331-C07DFBAE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BC4D1-0DFB-6D00-E338-84E70140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AEB27-C921-5120-1BAF-9E9998E4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4130-1ECF-6097-CC07-1368AA211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5DF1-6588-E54E-8CF4-FA50FA55B2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27B2-E474-8447-FA44-D357BF157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164E-82D5-4651-10AB-4E1BC8B45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D9FE-6832-BB4C-80D7-FB8D97E9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5C6EEC-3942-987B-933D-4B4969385BD3}"/>
              </a:ext>
            </a:extLst>
          </p:cNvPr>
          <p:cNvSpPr/>
          <p:nvPr/>
        </p:nvSpPr>
        <p:spPr>
          <a:xfrm>
            <a:off x="-425304" y="-740353"/>
            <a:ext cx="13418289" cy="8119347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518BD-E88B-C285-0CE1-A925EAECE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72" y="0"/>
            <a:ext cx="9144000" cy="22195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Endorsement | 101</a:t>
            </a:r>
          </a:p>
        </p:txBody>
      </p:sp>
      <p:pic>
        <p:nvPicPr>
          <p:cNvPr id="5" name="Picture 4" descr="A logo for a child care company&#10;&#10;Description automatically generated">
            <a:extLst>
              <a:ext uri="{FF2B5EF4-FFF2-40B4-BE49-F238E27FC236}">
                <a16:creationId xmlns:a16="http://schemas.microsoft.com/office/drawing/2014/main" id="{1269E741-4EDB-9A0C-9D1A-11E6D2E0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641" y="3147237"/>
            <a:ext cx="12387642" cy="3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180213" y="509124"/>
            <a:ext cx="6625597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Why Endorsement?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2921B54-9B1C-DCDD-6F06-6946DDE92C3C}"/>
              </a:ext>
            </a:extLst>
          </p:cNvPr>
          <p:cNvSpPr txBox="1">
            <a:spLocks noChangeArrowheads="1"/>
          </p:cNvSpPr>
          <p:nvPr/>
        </p:nvSpPr>
        <p:spPr>
          <a:xfrm>
            <a:off x="240489" y="1813004"/>
            <a:ext cx="8354162" cy="475791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It’s good for the </a:t>
            </a:r>
            <a:r>
              <a:rPr lang="en-US" sz="3600" b="1" dirty="0">
                <a:latin typeface="Aptos" panose="020B0004020202020204" pitchFamily="34" charset="0"/>
                <a:ea typeface="MS PGothic"/>
                <a:cs typeface="Calibri"/>
              </a:rPr>
              <a:t>Professional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It’s good for </a:t>
            </a:r>
            <a:r>
              <a:rPr lang="en-US" sz="3600" b="1" dirty="0">
                <a:latin typeface="Aptos" panose="020B0004020202020204" pitchFamily="34" charset="0"/>
                <a:ea typeface="MS PGothic"/>
                <a:cs typeface="Calibri"/>
              </a:rPr>
              <a:t>Children and Families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It’s good for the </a:t>
            </a:r>
            <a:r>
              <a:rPr lang="en-US" sz="3600" b="1" dirty="0">
                <a:latin typeface="Aptos" panose="020B0004020202020204" pitchFamily="34" charset="0"/>
                <a:ea typeface="MS PGothic"/>
                <a:cs typeface="Calibri"/>
              </a:rPr>
              <a:t>Community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It’s good for </a:t>
            </a:r>
            <a:r>
              <a:rPr lang="en-US" sz="3600" b="1" dirty="0">
                <a:latin typeface="Aptos" panose="020B0004020202020204" pitchFamily="34" charset="0"/>
                <a:ea typeface="MS PGothic"/>
                <a:cs typeface="Calibri"/>
              </a:rPr>
              <a:t>Employers</a:t>
            </a:r>
          </a:p>
          <a:p>
            <a:pPr marL="0" indent="0">
              <a:buNone/>
              <a:defRPr/>
            </a:pPr>
            <a:endParaRPr lang="en-US" b="1" dirty="0">
              <a:latin typeface="Aptos" panose="020B0004020202020204" pitchFamily="34" charset="0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43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180213" y="509124"/>
            <a:ext cx="6625597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Where to Begin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2921B54-9B1C-DCDD-6F06-6946DDE92C3C}"/>
              </a:ext>
            </a:extLst>
          </p:cNvPr>
          <p:cNvSpPr txBox="1">
            <a:spLocks noChangeArrowheads="1"/>
          </p:cNvSpPr>
          <p:nvPr/>
        </p:nvSpPr>
        <p:spPr>
          <a:xfrm>
            <a:off x="942995" y="1590959"/>
            <a:ext cx="7333436" cy="475791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Become an </a:t>
            </a:r>
            <a:r>
              <a:rPr lang="en-US" sz="3600" b="1" dirty="0">
                <a:latin typeface="Aptos" panose="020B0004020202020204" pitchFamily="34" charset="0"/>
                <a:ea typeface="MS PGothic"/>
                <a:cs typeface="Calibri"/>
              </a:rPr>
              <a:t>Association Member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200" b="1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200" b="1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200" b="1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Join us for our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b="1" dirty="0">
                <a:latin typeface="Aptos" panose="020B0004020202020204" pitchFamily="34" charset="0"/>
                <a:ea typeface="MS PGothic"/>
                <a:cs typeface="Calibri"/>
              </a:rPr>
              <a:t>Endorsement Kickoff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in locations across the State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Aptos" panose="020B0004020202020204" pitchFamily="34" charset="0"/>
                <a:ea typeface="MS PGothic"/>
                <a:cs typeface="Calibri"/>
              </a:rPr>
              <a:t>in January</a:t>
            </a:r>
          </a:p>
          <a:p>
            <a:pPr marL="0" indent="0">
              <a:buNone/>
              <a:defRPr/>
            </a:pPr>
            <a:endParaRPr lang="en-US" b="1" dirty="0">
              <a:latin typeface="Aptos" panose="020B0004020202020204" pitchFamily="34" charset="0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8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5C6EEC-3942-987B-933D-4B4969385BD3}"/>
              </a:ext>
            </a:extLst>
          </p:cNvPr>
          <p:cNvSpPr/>
          <p:nvPr/>
        </p:nvSpPr>
        <p:spPr>
          <a:xfrm>
            <a:off x="-9487999" y="-881498"/>
            <a:ext cx="17102116" cy="8620995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518BD-E88B-C285-0CE1-A925EAECE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9620" y="-1172207"/>
            <a:ext cx="3579628" cy="5483772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51CA0"/>
                </a:solidFill>
                <a:latin typeface="Aptos" panose="020B0004020202020204" pitchFamily="34" charset="0"/>
              </a:rPr>
              <a:t>Connect</a:t>
            </a:r>
            <a:br>
              <a:rPr lang="en-US" b="1" dirty="0">
                <a:solidFill>
                  <a:srgbClr val="151CA0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151CA0"/>
                </a:solidFill>
                <a:latin typeface="Aptos" panose="020B0004020202020204" pitchFamily="34" charset="0"/>
              </a:rPr>
              <a:t>With</a:t>
            </a:r>
            <a:br>
              <a:rPr lang="en-US" b="1" dirty="0">
                <a:solidFill>
                  <a:srgbClr val="151CA0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151CA0"/>
                </a:solidFill>
                <a:latin typeface="Aptos" panose="020B0004020202020204" pitchFamily="34" charset="0"/>
              </a:rPr>
              <a:t>Us!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B0ECEE6-B6CA-D179-97AE-F1E1ED5FADEA}"/>
              </a:ext>
            </a:extLst>
          </p:cNvPr>
          <p:cNvSpPr txBox="1">
            <a:spLocks noChangeArrowheads="1"/>
          </p:cNvSpPr>
          <p:nvPr/>
        </p:nvSpPr>
        <p:spPr>
          <a:xfrm>
            <a:off x="823564" y="2631392"/>
            <a:ext cx="6128413" cy="475791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200" b="1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Jacquelyn Kleinedler, MA, MFT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jkleinedler@nvaiecmh.org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775-682-1316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info@nvaiecmh.org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en-US" sz="3600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>
              <a:buNone/>
              <a:defRPr/>
            </a:pPr>
            <a:endParaRPr lang="en-US" b="1" dirty="0">
              <a:latin typeface="Aptos" panose="020B0004020202020204" pitchFamily="34" charset="0"/>
              <a:ea typeface="MS PGothic"/>
              <a:cs typeface="Calibri"/>
            </a:endParaRPr>
          </a:p>
        </p:txBody>
      </p:sp>
      <p:pic>
        <p:nvPicPr>
          <p:cNvPr id="7" name="Picture 6" descr="A logo for a child care company&#10;&#10;Description automatically generated">
            <a:extLst>
              <a:ext uri="{FF2B5EF4-FFF2-40B4-BE49-F238E27FC236}">
                <a16:creationId xmlns:a16="http://schemas.microsoft.com/office/drawing/2014/main" id="{ED25ED03-7561-AF5C-A69B-FD012816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69" y="2612869"/>
            <a:ext cx="4245131" cy="424513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400B448-1E10-7FE8-3425-36645388F6A4}"/>
              </a:ext>
            </a:extLst>
          </p:cNvPr>
          <p:cNvSpPr txBox="1">
            <a:spLocks noChangeArrowheads="1"/>
          </p:cNvSpPr>
          <p:nvPr/>
        </p:nvSpPr>
        <p:spPr>
          <a:xfrm>
            <a:off x="332752" y="233910"/>
            <a:ext cx="7110039" cy="475791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200" b="1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• Join our Email List •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• Apply for Membership •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MS PGothic"/>
                <a:cs typeface="Calibri"/>
              </a:rPr>
              <a:t>• RSVP for the Endorsement Kickoff •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en-US" sz="3600" dirty="0">
              <a:latin typeface="Aptos" panose="020B0004020202020204" pitchFamily="34" charset="0"/>
              <a:ea typeface="MS PGothic"/>
              <a:cs typeface="Calibri"/>
            </a:endParaRPr>
          </a:p>
          <a:p>
            <a:pPr marL="0" indent="0">
              <a:buNone/>
              <a:defRPr/>
            </a:pPr>
            <a:endParaRPr lang="en-US" b="1" dirty="0">
              <a:latin typeface="Aptos" panose="020B0004020202020204" pitchFamily="34" charset="0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30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2120937" y="336763"/>
            <a:ext cx="4947684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NV-AIECMH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017B-C0B5-EEFE-490C-47E9C32E4470}"/>
              </a:ext>
            </a:extLst>
          </p:cNvPr>
          <p:cNvSpPr txBox="1"/>
          <p:nvPr/>
        </p:nvSpPr>
        <p:spPr>
          <a:xfrm>
            <a:off x="747308" y="2106471"/>
            <a:ext cx="67410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  <a:cs typeface="Arial"/>
              </a:rPr>
              <a:t>A Multidisciplinary Non-Profit Organization For All Professionals Who Support The Development Of Children Birth Up To Age 6</a:t>
            </a:r>
            <a:r>
              <a:rPr lang="en-US" sz="4400" b="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  <a:cs typeface="Calibri"/>
              </a:rPr>
              <a:t>.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521969" y="509137"/>
            <a:ext cx="6145619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Why Infants and Young Children?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017B-C0B5-EEFE-490C-47E9C32E4470}"/>
              </a:ext>
            </a:extLst>
          </p:cNvPr>
          <p:cNvSpPr txBox="1"/>
          <p:nvPr/>
        </p:nvSpPr>
        <p:spPr>
          <a:xfrm>
            <a:off x="747308" y="2106471"/>
            <a:ext cx="6741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  <a:cs typeface="Arial"/>
              </a:rPr>
              <a:t>Brain Development </a:t>
            </a:r>
          </a:p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rPr>
              <a:t>&amp;</a:t>
            </a:r>
          </a:p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rPr>
              <a:t>Relationships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6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521969" y="509137"/>
            <a:ext cx="6145619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Why Infants and Young Children?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63626-AB59-CD36-B1D4-BD3EC0D9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028"/>
            <a:ext cx="8747051" cy="53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521969" y="509137"/>
            <a:ext cx="6145619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IECMH-E©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017B-C0B5-EEFE-490C-47E9C32E4470}"/>
              </a:ext>
            </a:extLst>
          </p:cNvPr>
          <p:cNvSpPr txBox="1"/>
          <p:nvPr/>
        </p:nvSpPr>
        <p:spPr>
          <a:xfrm>
            <a:off x="543773" y="1872555"/>
            <a:ext cx="7898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The </a:t>
            </a:r>
            <a:r>
              <a:rPr lang="en-US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Infant and Early Childhood Mental Health Endorsements </a:t>
            </a:r>
            <a:r>
              <a:rPr lang="en-US" sz="280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are a verifiable process that recognizes the </a:t>
            </a:r>
            <a:r>
              <a:rPr lang="en-US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knowledge</a:t>
            </a:r>
            <a:r>
              <a:rPr lang="en-US" sz="280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 and </a:t>
            </a:r>
            <a:r>
              <a:rPr lang="en-US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training</a:t>
            </a:r>
            <a:r>
              <a:rPr lang="en-US" sz="280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 among professionals across disciplines within an organized system of culturally informed, relationship-focused learning and work experiences that </a:t>
            </a:r>
            <a:r>
              <a:rPr lang="en-US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promote infant and early childhood mental health</a:t>
            </a:r>
            <a:r>
              <a:rPr lang="en-US" sz="2800" i="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521969" y="509137"/>
            <a:ext cx="6145619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IECMH-E©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96354B0-EC80-5BEA-6F9E-53281B53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74" y="1169581"/>
            <a:ext cx="8642007" cy="56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7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180213" y="509124"/>
            <a:ext cx="6625597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Infant vs Early Childhood Endorsement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A6DA-164E-2207-3751-77E166E8C6C6}"/>
              </a:ext>
            </a:extLst>
          </p:cNvPr>
          <p:cNvSpPr txBox="1">
            <a:spLocks/>
          </p:cNvSpPr>
          <p:nvPr/>
        </p:nvSpPr>
        <p:spPr>
          <a:xfrm>
            <a:off x="2808509" y="4344353"/>
            <a:ext cx="5408426" cy="51580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ptos" panose="020B0004020202020204" pitchFamily="34" charset="0"/>
              </a:rPr>
              <a:t> </a:t>
            </a:r>
            <a:r>
              <a:rPr lang="en-US" b="1" dirty="0">
                <a:latin typeface="Aptos" panose="020B0004020202020204" pitchFamily="34" charset="0"/>
                <a:cs typeface="Calibri"/>
              </a:rPr>
              <a:t>Infant Mental Health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ptos" panose="020B0004020202020204" pitchFamily="34" charset="0"/>
                <a:cs typeface="Calibri"/>
              </a:rPr>
              <a:t>(IMH-E®)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ptos" panose="020B0004020202020204" pitchFamily="34" charset="0"/>
                <a:cs typeface="Calibri"/>
              </a:rPr>
              <a:t>Specializing in work experience with 0-3 year-olds &amp; their families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B0F8-BEFA-B749-D1EF-294908FB23F5}"/>
              </a:ext>
            </a:extLst>
          </p:cNvPr>
          <p:cNvSpPr txBox="1">
            <a:spLocks/>
          </p:cNvSpPr>
          <p:nvPr/>
        </p:nvSpPr>
        <p:spPr>
          <a:xfrm>
            <a:off x="460746" y="2020507"/>
            <a:ext cx="5408426" cy="432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78C30D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Aptos" panose="020B0004020202020204" pitchFamily="34" charset="0"/>
                <a:cs typeface="Calibri"/>
              </a:rPr>
              <a:t> Early Childhood Mental Health (ECMH-E®)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78C30D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en-US" dirty="0">
                <a:latin typeface="Aptos" panose="020B0004020202020204" pitchFamily="34" charset="0"/>
                <a:cs typeface="Calibri"/>
              </a:rPr>
              <a:t>Specializing in work experience with 3-6 year-olds &amp;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306111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180213" y="509124"/>
            <a:ext cx="6625597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Pathways to Endorsement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2921B54-9B1C-DCDD-6F06-6946DDE92C3C}"/>
              </a:ext>
            </a:extLst>
          </p:cNvPr>
          <p:cNvSpPr txBox="1">
            <a:spLocks noChangeArrowheads="1"/>
          </p:cNvSpPr>
          <p:nvPr/>
        </p:nvSpPr>
        <p:spPr>
          <a:xfrm>
            <a:off x="704778" y="1749208"/>
            <a:ext cx="8354162" cy="475791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latin typeface="Aptos" panose="020B0004020202020204" pitchFamily="34" charset="0"/>
                <a:ea typeface="MS PGothic"/>
                <a:cs typeface="Calibri"/>
              </a:rPr>
              <a:t>Promotion</a:t>
            </a:r>
          </a:p>
          <a:p>
            <a:pPr>
              <a:defRPr/>
            </a:pPr>
            <a:r>
              <a:rPr lang="en-US" dirty="0">
                <a:latin typeface="Aptos" panose="020B0004020202020204" pitchFamily="34" charset="0"/>
                <a:ea typeface="MS PGothic"/>
                <a:cs typeface="Calibri"/>
              </a:rPr>
              <a:t>Infant/Early Childhood Family Associate</a:t>
            </a:r>
          </a:p>
          <a:p>
            <a:pPr marL="0" indent="0">
              <a:buNone/>
              <a:defRPr/>
            </a:pPr>
            <a:r>
              <a:rPr lang="en-US" b="1" dirty="0">
                <a:latin typeface="Aptos" panose="020B0004020202020204" pitchFamily="34" charset="0"/>
                <a:ea typeface="MS PGothic"/>
                <a:cs typeface="Calibri"/>
              </a:rPr>
              <a:t>Prevention</a:t>
            </a:r>
          </a:p>
          <a:p>
            <a:pPr>
              <a:defRPr/>
            </a:pPr>
            <a:r>
              <a:rPr lang="en-US" dirty="0">
                <a:latin typeface="Aptos" panose="020B0004020202020204" pitchFamily="34" charset="0"/>
                <a:ea typeface="MS PGothic"/>
                <a:cs typeface="Calibri"/>
              </a:rPr>
              <a:t>Infant/Early Childhood Family Specialist</a:t>
            </a:r>
          </a:p>
          <a:p>
            <a:pPr>
              <a:defRPr/>
            </a:pPr>
            <a:r>
              <a:rPr lang="en-US" dirty="0">
                <a:latin typeface="Aptos" panose="020B0004020202020204" pitchFamily="34" charset="0"/>
                <a:ea typeface="MS PGothic"/>
                <a:cs typeface="Calibri"/>
              </a:rPr>
              <a:t>Infant/Early Childhood Family Reflective Supervisor</a:t>
            </a:r>
          </a:p>
          <a:p>
            <a:pPr marL="0" indent="0">
              <a:buNone/>
              <a:defRPr/>
            </a:pPr>
            <a:r>
              <a:rPr lang="en-US" b="1" dirty="0">
                <a:latin typeface="Aptos" panose="020B0004020202020204" pitchFamily="34" charset="0"/>
                <a:ea typeface="MS PGothic"/>
                <a:cs typeface="Calibri"/>
              </a:rPr>
              <a:t>Clinical Intervention</a:t>
            </a:r>
          </a:p>
          <a:p>
            <a:pPr>
              <a:defRPr/>
            </a:pPr>
            <a:r>
              <a:rPr lang="en-US" dirty="0">
                <a:latin typeface="Aptos" panose="020B0004020202020204" pitchFamily="34" charset="0"/>
                <a:ea typeface="MS PGothic"/>
                <a:cs typeface="Calibri"/>
              </a:rPr>
              <a:t>Infant/Early Childhood Mental Health Specialist</a:t>
            </a:r>
          </a:p>
          <a:p>
            <a:pPr marL="0" indent="0">
              <a:buNone/>
              <a:defRPr/>
            </a:pPr>
            <a:r>
              <a:rPr lang="en-US" b="1" dirty="0">
                <a:latin typeface="Aptos" panose="020B0004020202020204" pitchFamily="34" charset="0"/>
                <a:ea typeface="MS PGothic"/>
                <a:cs typeface="Calibri"/>
              </a:rPr>
              <a:t>Leadership</a:t>
            </a:r>
          </a:p>
          <a:p>
            <a:pPr>
              <a:defRPr/>
            </a:pPr>
            <a:r>
              <a:rPr lang="en-US" dirty="0">
                <a:latin typeface="Aptos" panose="020B0004020202020204" pitchFamily="34" charset="0"/>
                <a:ea typeface="MS PGothic"/>
                <a:cs typeface="Calibri"/>
              </a:rPr>
              <a:t>Infant/Early Childhood Mental Health Mentor</a:t>
            </a:r>
          </a:p>
        </p:txBody>
      </p:sp>
    </p:spTree>
    <p:extLst>
      <p:ext uri="{BB962C8B-B14F-4D97-AF65-F5344CB8AC3E}">
        <p14:creationId xmlns:p14="http://schemas.microsoft.com/office/powerpoint/2010/main" val="204704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person with a tree&#10;&#10;Description automatically generated">
            <a:extLst>
              <a:ext uri="{FF2B5EF4-FFF2-40B4-BE49-F238E27FC236}">
                <a16:creationId xmlns:a16="http://schemas.microsoft.com/office/drawing/2014/main" id="{BA483BC7-26A6-A16E-350C-C6298752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51" y="0"/>
            <a:ext cx="3444949" cy="68564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358F71-D294-7FF4-1C94-450A5C249518}"/>
              </a:ext>
            </a:extLst>
          </p:cNvPr>
          <p:cNvSpPr/>
          <p:nvPr/>
        </p:nvSpPr>
        <p:spPr>
          <a:xfrm>
            <a:off x="747308" y="-704200"/>
            <a:ext cx="7694943" cy="187378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7B0C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06104-C0C7-0897-BB54-AEC9B9A0D639}"/>
              </a:ext>
            </a:extLst>
          </p:cNvPr>
          <p:cNvSpPr txBox="1">
            <a:spLocks/>
          </p:cNvSpPr>
          <p:nvPr/>
        </p:nvSpPr>
        <p:spPr>
          <a:xfrm>
            <a:off x="1180213" y="509124"/>
            <a:ext cx="6625597" cy="936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Endorsement Category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D8304-0947-D68A-04DB-798BFDEBFEB6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4" y="1169581"/>
            <a:ext cx="7416470" cy="55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9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63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Wingdings</vt:lpstr>
      <vt:lpstr>Office Theme</vt:lpstr>
      <vt:lpstr>Endorsement |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Endorsement | 101</dc:title>
  <dc:creator>Jalin T. McSwyne</dc:creator>
  <cp:lastModifiedBy>Jalin T. McSwyne</cp:lastModifiedBy>
  <cp:revision>1</cp:revision>
  <dcterms:modified xsi:type="dcterms:W3CDTF">2023-10-12T16:59:45Z</dcterms:modified>
</cp:coreProperties>
</file>